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92" r:id="rId5"/>
    <p:sldId id="309" r:id="rId6"/>
    <p:sldId id="310" r:id="rId7"/>
    <p:sldId id="311" r:id="rId8"/>
    <p:sldId id="312" r:id="rId9"/>
    <p:sldId id="313" r:id="rId10"/>
    <p:sldId id="314" r:id="rId11"/>
    <p:sldId id="315" r:id="rId12"/>
    <p:sldId id="317" r:id="rId13"/>
    <p:sldId id="316" r:id="rId14"/>
    <p:sldId id="318" r:id="rId15"/>
    <p:sldId id="319" r:id="rId16"/>
    <p:sldId id="320"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015" autoAdjust="0"/>
  </p:normalViewPr>
  <p:slideViewPr>
    <p:cSldViewPr snapToGrid="0">
      <p:cViewPr varScale="1">
        <p:scale>
          <a:sx n="97" d="100"/>
          <a:sy n="97" d="100"/>
        </p:scale>
        <p:origin x="1110"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09919-36B5-4162-8899-417A9F93473B}" type="doc">
      <dgm:prSet loTypeId="urn:microsoft.com/office/officeart/2016/7/layout/LinearBlockProcessNumbered#1" loCatId="process" qsTypeId="urn:microsoft.com/office/officeart/2005/8/quickstyle/simple2" qsCatId="simple" csTypeId="urn:microsoft.com/office/officeart/2005/8/colors/accent0_3" csCatId="mainScheme" phldr="1"/>
      <dgm:spPr/>
      <dgm:t>
        <a:bodyPr/>
        <a:lstStyle/>
        <a:p>
          <a:endParaRPr lang="en-US"/>
        </a:p>
      </dgm:t>
    </dgm:pt>
    <dgm:pt modelId="{AAF9DEE3-8444-4CA1-8BC2-D834D3ED6C74}">
      <dgm:prSet/>
      <dgm:spPr/>
      <dgm:t>
        <a:bodyPr/>
        <a:lstStyle/>
        <a:p>
          <a:r>
            <a:rPr lang="en-US" dirty="0"/>
            <a:t>Read the objective test data listed for each wine sample</a:t>
          </a:r>
        </a:p>
      </dgm:t>
    </dgm:pt>
    <dgm:pt modelId="{205BDF49-153E-4CE8-8402-E23704595764}" type="parTrans" cxnId="{0A7DA706-17DD-412A-8BE0-4F6529274E66}">
      <dgm:prSet/>
      <dgm:spPr/>
      <dgm:t>
        <a:bodyPr/>
        <a:lstStyle/>
        <a:p>
          <a:endParaRPr lang="en-US"/>
        </a:p>
      </dgm:t>
    </dgm:pt>
    <dgm:pt modelId="{23210C7F-6847-491E-BE1F-A79529AF2B8B}" type="sibTrans" cxnId="{0A7DA706-17DD-412A-8BE0-4F6529274E66}">
      <dgm:prSet phldrT="01" phldr="0"/>
      <dgm:spPr/>
      <dgm:t>
        <a:bodyPr/>
        <a:lstStyle/>
        <a:p>
          <a:r>
            <a:rPr lang="en-US"/>
            <a:t>01</a:t>
          </a:r>
          <a:endParaRPr lang="en-US" dirty="0"/>
        </a:p>
      </dgm:t>
    </dgm:pt>
    <dgm:pt modelId="{B2B879BD-3840-400C-92BD-B2C2383358D7}">
      <dgm:prSet/>
      <dgm:spPr/>
      <dgm:t>
        <a:bodyPr/>
        <a:lstStyle/>
        <a:p>
          <a:r>
            <a:rPr lang="en-US" dirty="0"/>
            <a:t>Compare the objective test data to the subjective wine grades</a:t>
          </a:r>
        </a:p>
      </dgm:t>
    </dgm:pt>
    <dgm:pt modelId="{09440D86-F3E6-4A3C-9E78-1AFC56348641}" type="parTrans" cxnId="{42CDCACA-F394-4044-BBF6-522A0005ABCB}">
      <dgm:prSet/>
      <dgm:spPr/>
      <dgm:t>
        <a:bodyPr/>
        <a:lstStyle/>
        <a:p>
          <a:endParaRPr lang="en-US"/>
        </a:p>
      </dgm:t>
    </dgm:pt>
    <dgm:pt modelId="{FBAA44FF-54DE-45C8-9FAC-512C40277233}" type="sibTrans" cxnId="{42CDCACA-F394-4044-BBF6-522A0005ABCB}">
      <dgm:prSet phldrT="02" phldr="0"/>
      <dgm:spPr/>
      <dgm:t>
        <a:bodyPr/>
        <a:lstStyle/>
        <a:p>
          <a:r>
            <a:rPr lang="en-US"/>
            <a:t>02</a:t>
          </a:r>
          <a:endParaRPr lang="en-US" dirty="0"/>
        </a:p>
      </dgm:t>
    </dgm:pt>
    <dgm:pt modelId="{CA9D674E-4FF1-45DC-82E4-0B2DB6A5363F}">
      <dgm:prSet/>
      <dgm:spPr/>
      <dgm:t>
        <a:bodyPr/>
        <a:lstStyle/>
        <a:p>
          <a:r>
            <a:rPr lang="en-US" dirty="0"/>
            <a:t>Predict the wine grade using a classification model</a:t>
          </a:r>
        </a:p>
      </dgm:t>
    </dgm:pt>
    <dgm:pt modelId="{F1F10F9B-925A-4787-9D00-91106497A02E}" type="parTrans" cxnId="{C5BD0B3A-2D82-4EC1-9975-05076C4418DA}">
      <dgm:prSet/>
      <dgm:spPr/>
      <dgm:t>
        <a:bodyPr/>
        <a:lstStyle/>
        <a:p>
          <a:endParaRPr lang="en-US"/>
        </a:p>
      </dgm:t>
    </dgm:pt>
    <dgm:pt modelId="{196DA4DC-9DD2-4A39-8A3A-D367BFE5A8BA}" type="sibTrans" cxnId="{C5BD0B3A-2D82-4EC1-9975-05076C4418DA}">
      <dgm:prSet phldrT="03" phldr="0"/>
      <dgm:spPr/>
      <dgm:t>
        <a:bodyPr/>
        <a:lstStyle/>
        <a:p>
          <a:r>
            <a:rPr lang="en-US"/>
            <a:t>03</a:t>
          </a:r>
          <a:endParaRPr lang="en-US" dirty="0"/>
        </a:p>
      </dgm:t>
    </dgm:pt>
    <dgm:pt modelId="{09F899AB-70CA-46DA-8F8C-58514A9FEF67}" type="pres">
      <dgm:prSet presAssocID="{15509919-36B5-4162-8899-417A9F93473B}" presName="Name0" presStyleCnt="0">
        <dgm:presLayoutVars>
          <dgm:animLvl val="lvl"/>
          <dgm:resizeHandles val="exact"/>
        </dgm:presLayoutVars>
      </dgm:prSet>
      <dgm:spPr/>
    </dgm:pt>
    <dgm:pt modelId="{9E708B2C-9056-43B8-820C-8D4D2D591614}" type="pres">
      <dgm:prSet presAssocID="{AAF9DEE3-8444-4CA1-8BC2-D834D3ED6C74}" presName="compositeNode" presStyleCnt="0">
        <dgm:presLayoutVars>
          <dgm:bulletEnabled val="1"/>
        </dgm:presLayoutVars>
      </dgm:prSet>
      <dgm:spPr/>
    </dgm:pt>
    <dgm:pt modelId="{F4992080-7D4E-4F2B-B608-170DDBB6006A}" type="pres">
      <dgm:prSet presAssocID="{AAF9DEE3-8444-4CA1-8BC2-D834D3ED6C74}" presName="bgRect" presStyleLbl="alignNode1" presStyleIdx="0" presStyleCnt="3"/>
      <dgm:spPr/>
    </dgm:pt>
    <dgm:pt modelId="{15536E38-36FE-4A51-B620-2715BFAD5475}" type="pres">
      <dgm:prSet presAssocID="{23210C7F-6847-491E-BE1F-A79529AF2B8B}" presName="sibTransNodeRect" presStyleLbl="alignNode1" presStyleIdx="0" presStyleCnt="3">
        <dgm:presLayoutVars>
          <dgm:chMax val="0"/>
          <dgm:bulletEnabled val="1"/>
        </dgm:presLayoutVars>
      </dgm:prSet>
      <dgm:spPr/>
    </dgm:pt>
    <dgm:pt modelId="{B158057C-23C1-45AE-9273-5935A8F6104B}" type="pres">
      <dgm:prSet presAssocID="{AAF9DEE3-8444-4CA1-8BC2-D834D3ED6C74}" presName="nodeRect" presStyleLbl="alignNode1" presStyleIdx="0" presStyleCnt="3">
        <dgm:presLayoutVars>
          <dgm:bulletEnabled val="1"/>
        </dgm:presLayoutVars>
      </dgm:prSet>
      <dgm:spPr/>
    </dgm:pt>
    <dgm:pt modelId="{5D52B8B6-958E-480C-9455-911A104C8C73}" type="pres">
      <dgm:prSet presAssocID="{23210C7F-6847-491E-BE1F-A79529AF2B8B}" presName="sibTrans" presStyleCnt="0"/>
      <dgm:spPr/>
    </dgm:pt>
    <dgm:pt modelId="{070CFBFA-AE62-406D-B2E3-4A871FE3EC95}" type="pres">
      <dgm:prSet presAssocID="{B2B879BD-3840-400C-92BD-B2C2383358D7}" presName="compositeNode" presStyleCnt="0">
        <dgm:presLayoutVars>
          <dgm:bulletEnabled val="1"/>
        </dgm:presLayoutVars>
      </dgm:prSet>
      <dgm:spPr/>
    </dgm:pt>
    <dgm:pt modelId="{89A9B4CF-6439-46B1-B6A9-1D6CD5034774}" type="pres">
      <dgm:prSet presAssocID="{B2B879BD-3840-400C-92BD-B2C2383358D7}" presName="bgRect" presStyleLbl="alignNode1" presStyleIdx="1" presStyleCnt="3"/>
      <dgm:spPr/>
    </dgm:pt>
    <dgm:pt modelId="{379B8CE4-8135-4F2C-A5A0-E55EBE328E9A}" type="pres">
      <dgm:prSet presAssocID="{FBAA44FF-54DE-45C8-9FAC-512C40277233}" presName="sibTransNodeRect" presStyleLbl="alignNode1" presStyleIdx="1" presStyleCnt="3">
        <dgm:presLayoutVars>
          <dgm:chMax val="0"/>
          <dgm:bulletEnabled val="1"/>
        </dgm:presLayoutVars>
      </dgm:prSet>
      <dgm:spPr/>
    </dgm:pt>
    <dgm:pt modelId="{9F2B2B99-E41C-48B6-9241-186B3896CDB2}" type="pres">
      <dgm:prSet presAssocID="{B2B879BD-3840-400C-92BD-B2C2383358D7}" presName="nodeRect" presStyleLbl="alignNode1" presStyleIdx="1" presStyleCnt="3">
        <dgm:presLayoutVars>
          <dgm:bulletEnabled val="1"/>
        </dgm:presLayoutVars>
      </dgm:prSet>
      <dgm:spPr/>
    </dgm:pt>
    <dgm:pt modelId="{88CC7DDE-DA0F-42A6-8406-A11161BD6BA9}" type="pres">
      <dgm:prSet presAssocID="{FBAA44FF-54DE-45C8-9FAC-512C40277233}" presName="sibTrans" presStyleCnt="0"/>
      <dgm:spPr/>
    </dgm:pt>
    <dgm:pt modelId="{4C550E1C-ACB2-4A5D-BD4A-3D5D60E405E6}" type="pres">
      <dgm:prSet presAssocID="{CA9D674E-4FF1-45DC-82E4-0B2DB6A5363F}" presName="compositeNode" presStyleCnt="0">
        <dgm:presLayoutVars>
          <dgm:bulletEnabled val="1"/>
        </dgm:presLayoutVars>
      </dgm:prSet>
      <dgm:spPr/>
    </dgm:pt>
    <dgm:pt modelId="{0802B4A8-7224-4B0A-95B7-D17AEB2B2AFF}" type="pres">
      <dgm:prSet presAssocID="{CA9D674E-4FF1-45DC-82E4-0B2DB6A5363F}" presName="bgRect" presStyleLbl="alignNode1" presStyleIdx="2" presStyleCnt="3"/>
      <dgm:spPr/>
    </dgm:pt>
    <dgm:pt modelId="{68AC9669-DC11-473A-AA2E-579A44E78C37}" type="pres">
      <dgm:prSet presAssocID="{196DA4DC-9DD2-4A39-8A3A-D367BFE5A8BA}" presName="sibTransNodeRect" presStyleLbl="alignNode1" presStyleIdx="2" presStyleCnt="3">
        <dgm:presLayoutVars>
          <dgm:chMax val="0"/>
          <dgm:bulletEnabled val="1"/>
        </dgm:presLayoutVars>
      </dgm:prSet>
      <dgm:spPr/>
    </dgm:pt>
    <dgm:pt modelId="{D085015A-41AF-4EFA-A104-4FD73B2362F0}" type="pres">
      <dgm:prSet presAssocID="{CA9D674E-4FF1-45DC-82E4-0B2DB6A5363F}" presName="nodeRect" presStyleLbl="alignNode1" presStyleIdx="2" presStyleCnt="3">
        <dgm:presLayoutVars>
          <dgm:bulletEnabled val="1"/>
        </dgm:presLayoutVars>
      </dgm:prSet>
      <dgm:spPr/>
    </dgm:pt>
  </dgm:ptLst>
  <dgm:cxnLst>
    <dgm:cxn modelId="{0A7DA706-17DD-412A-8BE0-4F6529274E66}" srcId="{15509919-36B5-4162-8899-417A9F93473B}" destId="{AAF9DEE3-8444-4CA1-8BC2-D834D3ED6C74}" srcOrd="0" destOrd="0" parTransId="{205BDF49-153E-4CE8-8402-E23704595764}" sibTransId="{23210C7F-6847-491E-BE1F-A79529AF2B8B}"/>
    <dgm:cxn modelId="{109C0B15-B806-4127-A7EA-6F2FD85C2B5C}" type="presOf" srcId="{AAF9DEE3-8444-4CA1-8BC2-D834D3ED6C74}" destId="{B158057C-23C1-45AE-9273-5935A8F6104B}" srcOrd="1" destOrd="0" presId="urn:microsoft.com/office/officeart/2016/7/layout/LinearBlockProcessNumbered#1"/>
    <dgm:cxn modelId="{284ED317-FBD3-4318-9DC1-43DD0A7A84DA}" type="presOf" srcId="{CA9D674E-4FF1-45DC-82E4-0B2DB6A5363F}" destId="{D085015A-41AF-4EFA-A104-4FD73B2362F0}" srcOrd="1" destOrd="0" presId="urn:microsoft.com/office/officeart/2016/7/layout/LinearBlockProcessNumbered#1"/>
    <dgm:cxn modelId="{28938E20-006F-438A-BC3B-539C09A41AF8}" type="presOf" srcId="{23210C7F-6847-491E-BE1F-A79529AF2B8B}" destId="{15536E38-36FE-4A51-B620-2715BFAD5475}" srcOrd="0" destOrd="0" presId="urn:microsoft.com/office/officeart/2016/7/layout/LinearBlockProcessNumbered#1"/>
    <dgm:cxn modelId="{9519B82E-A537-470B-AA27-A5E33C934F3E}" type="presOf" srcId="{196DA4DC-9DD2-4A39-8A3A-D367BFE5A8BA}" destId="{68AC9669-DC11-473A-AA2E-579A44E78C37}" srcOrd="0" destOrd="0" presId="urn:microsoft.com/office/officeart/2016/7/layout/LinearBlockProcessNumbered#1"/>
    <dgm:cxn modelId="{E774C62E-62A2-478F-B2D4-49AC51F9A4FC}" type="presOf" srcId="{FBAA44FF-54DE-45C8-9FAC-512C40277233}" destId="{379B8CE4-8135-4F2C-A5A0-E55EBE328E9A}" srcOrd="0" destOrd="0" presId="urn:microsoft.com/office/officeart/2016/7/layout/LinearBlockProcessNumbered#1"/>
    <dgm:cxn modelId="{C5BD0B3A-2D82-4EC1-9975-05076C4418DA}" srcId="{15509919-36B5-4162-8899-417A9F93473B}" destId="{CA9D674E-4FF1-45DC-82E4-0B2DB6A5363F}" srcOrd="2" destOrd="0" parTransId="{F1F10F9B-925A-4787-9D00-91106497A02E}" sibTransId="{196DA4DC-9DD2-4A39-8A3A-D367BFE5A8BA}"/>
    <dgm:cxn modelId="{6E5EF465-680F-4962-87CA-2B44BA61BBF3}" type="presOf" srcId="{AAF9DEE3-8444-4CA1-8BC2-D834D3ED6C74}" destId="{F4992080-7D4E-4F2B-B608-170DDBB6006A}" srcOrd="0" destOrd="0" presId="urn:microsoft.com/office/officeart/2016/7/layout/LinearBlockProcessNumbered#1"/>
    <dgm:cxn modelId="{BE05FF76-48E4-476C-9495-A13A63321F9B}" type="presOf" srcId="{B2B879BD-3840-400C-92BD-B2C2383358D7}" destId="{89A9B4CF-6439-46B1-B6A9-1D6CD5034774}" srcOrd="0" destOrd="0" presId="urn:microsoft.com/office/officeart/2016/7/layout/LinearBlockProcessNumbered#1"/>
    <dgm:cxn modelId="{AEC6D081-73F8-41AD-9101-B43295B68E14}" type="presOf" srcId="{CA9D674E-4FF1-45DC-82E4-0B2DB6A5363F}" destId="{0802B4A8-7224-4B0A-95B7-D17AEB2B2AFF}" srcOrd="0" destOrd="0" presId="urn:microsoft.com/office/officeart/2016/7/layout/LinearBlockProcessNumbered#1"/>
    <dgm:cxn modelId="{840BB0C7-181A-4BA4-9324-C35937B4BA77}" type="presOf" srcId="{15509919-36B5-4162-8899-417A9F93473B}" destId="{09F899AB-70CA-46DA-8F8C-58514A9FEF67}" srcOrd="0" destOrd="0" presId="urn:microsoft.com/office/officeart/2016/7/layout/LinearBlockProcessNumbered#1"/>
    <dgm:cxn modelId="{42CDCACA-F394-4044-BBF6-522A0005ABCB}" srcId="{15509919-36B5-4162-8899-417A9F93473B}" destId="{B2B879BD-3840-400C-92BD-B2C2383358D7}" srcOrd="1" destOrd="0" parTransId="{09440D86-F3E6-4A3C-9E78-1AFC56348641}" sibTransId="{FBAA44FF-54DE-45C8-9FAC-512C40277233}"/>
    <dgm:cxn modelId="{6AB3E3E3-CAC3-4821-AAD0-21289FC8AF3F}" type="presOf" srcId="{B2B879BD-3840-400C-92BD-B2C2383358D7}" destId="{9F2B2B99-E41C-48B6-9241-186B3896CDB2}" srcOrd="1" destOrd="0" presId="urn:microsoft.com/office/officeart/2016/7/layout/LinearBlockProcessNumbered#1"/>
    <dgm:cxn modelId="{90D3E440-E32E-4616-A794-C357B58C725C}" type="presParOf" srcId="{09F899AB-70CA-46DA-8F8C-58514A9FEF67}" destId="{9E708B2C-9056-43B8-820C-8D4D2D591614}" srcOrd="0" destOrd="0" presId="urn:microsoft.com/office/officeart/2016/7/layout/LinearBlockProcessNumbered#1"/>
    <dgm:cxn modelId="{94905F72-0547-4876-85BD-1CE201853F0E}" type="presParOf" srcId="{9E708B2C-9056-43B8-820C-8D4D2D591614}" destId="{F4992080-7D4E-4F2B-B608-170DDBB6006A}" srcOrd="0" destOrd="0" presId="urn:microsoft.com/office/officeart/2016/7/layout/LinearBlockProcessNumbered#1"/>
    <dgm:cxn modelId="{32F232D9-C82F-455D-A4CB-8A6F950974CB}" type="presParOf" srcId="{9E708B2C-9056-43B8-820C-8D4D2D591614}" destId="{15536E38-36FE-4A51-B620-2715BFAD5475}" srcOrd="1" destOrd="0" presId="urn:microsoft.com/office/officeart/2016/7/layout/LinearBlockProcessNumbered#1"/>
    <dgm:cxn modelId="{E1630E94-0972-452E-A256-8FE168492E2F}" type="presParOf" srcId="{9E708B2C-9056-43B8-820C-8D4D2D591614}" destId="{B158057C-23C1-45AE-9273-5935A8F6104B}" srcOrd="2" destOrd="0" presId="urn:microsoft.com/office/officeart/2016/7/layout/LinearBlockProcessNumbered#1"/>
    <dgm:cxn modelId="{3D53040A-6114-439D-91AE-A92823686B42}" type="presParOf" srcId="{09F899AB-70CA-46DA-8F8C-58514A9FEF67}" destId="{5D52B8B6-958E-480C-9455-911A104C8C73}" srcOrd="1" destOrd="0" presId="urn:microsoft.com/office/officeart/2016/7/layout/LinearBlockProcessNumbered#1"/>
    <dgm:cxn modelId="{71CD1E60-9941-432A-AAD3-6BEE9759C7CA}" type="presParOf" srcId="{09F899AB-70CA-46DA-8F8C-58514A9FEF67}" destId="{070CFBFA-AE62-406D-B2E3-4A871FE3EC95}" srcOrd="2" destOrd="0" presId="urn:microsoft.com/office/officeart/2016/7/layout/LinearBlockProcessNumbered#1"/>
    <dgm:cxn modelId="{E24E5F24-B05D-485A-B1E3-F029361EAC2F}" type="presParOf" srcId="{070CFBFA-AE62-406D-B2E3-4A871FE3EC95}" destId="{89A9B4CF-6439-46B1-B6A9-1D6CD5034774}" srcOrd="0" destOrd="0" presId="urn:microsoft.com/office/officeart/2016/7/layout/LinearBlockProcessNumbered#1"/>
    <dgm:cxn modelId="{B1A2A29E-FBA6-4188-BE73-D4752962B995}" type="presParOf" srcId="{070CFBFA-AE62-406D-B2E3-4A871FE3EC95}" destId="{379B8CE4-8135-4F2C-A5A0-E55EBE328E9A}" srcOrd="1" destOrd="0" presId="urn:microsoft.com/office/officeart/2016/7/layout/LinearBlockProcessNumbered#1"/>
    <dgm:cxn modelId="{F07F5881-E747-4C57-B3A8-80D81CA9E653}" type="presParOf" srcId="{070CFBFA-AE62-406D-B2E3-4A871FE3EC95}" destId="{9F2B2B99-E41C-48B6-9241-186B3896CDB2}" srcOrd="2" destOrd="0" presId="urn:microsoft.com/office/officeart/2016/7/layout/LinearBlockProcessNumbered#1"/>
    <dgm:cxn modelId="{CFE97617-C516-4DC5-9F9C-80DAA0EDE08F}" type="presParOf" srcId="{09F899AB-70CA-46DA-8F8C-58514A9FEF67}" destId="{88CC7DDE-DA0F-42A6-8406-A11161BD6BA9}" srcOrd="3" destOrd="0" presId="urn:microsoft.com/office/officeart/2016/7/layout/LinearBlockProcessNumbered#1"/>
    <dgm:cxn modelId="{B7A23FED-2302-47D8-8E80-C7B4D99F0301}" type="presParOf" srcId="{09F899AB-70CA-46DA-8F8C-58514A9FEF67}" destId="{4C550E1C-ACB2-4A5D-BD4A-3D5D60E405E6}" srcOrd="4" destOrd="0" presId="urn:microsoft.com/office/officeart/2016/7/layout/LinearBlockProcessNumbered#1"/>
    <dgm:cxn modelId="{B9E766C8-B1F9-4299-93D9-C5605EEE5998}" type="presParOf" srcId="{4C550E1C-ACB2-4A5D-BD4A-3D5D60E405E6}" destId="{0802B4A8-7224-4B0A-95B7-D17AEB2B2AFF}" srcOrd="0" destOrd="0" presId="urn:microsoft.com/office/officeart/2016/7/layout/LinearBlockProcessNumbered#1"/>
    <dgm:cxn modelId="{DDDBCEBE-059F-40AD-A1D1-8D888A5BCC15}" type="presParOf" srcId="{4C550E1C-ACB2-4A5D-BD4A-3D5D60E405E6}" destId="{68AC9669-DC11-473A-AA2E-579A44E78C37}" srcOrd="1" destOrd="0" presId="urn:microsoft.com/office/officeart/2016/7/layout/LinearBlockProcessNumbered#1"/>
    <dgm:cxn modelId="{90FC101C-CCF0-411F-ABB9-797553DF6D08}" type="presParOf" srcId="{4C550E1C-ACB2-4A5D-BD4A-3D5D60E405E6}" destId="{D085015A-41AF-4EFA-A104-4FD73B2362F0}" srcOrd="2" destOrd="0" presId="urn:microsoft.com/office/officeart/2016/7/layout/LinearBlockProcessNumbered#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2080-7D4E-4F2B-B608-170DDBB6006A}">
      <dsp:nvSpPr>
        <dsp:cNvPr id="0" name=""/>
        <dsp:cNvSpPr/>
      </dsp:nvSpPr>
      <dsp:spPr>
        <a:xfrm>
          <a:off x="785"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dirty="0"/>
            <a:t>Read the objective test data listed for each wine sample</a:t>
          </a:r>
        </a:p>
      </dsp:txBody>
      <dsp:txXfrm>
        <a:off x="785" y="1490244"/>
        <a:ext cx="3182540" cy="2235367"/>
      </dsp:txXfrm>
    </dsp:sp>
    <dsp:sp modelId="{15536E38-36FE-4A51-B620-2715BFAD5475}">
      <dsp:nvSpPr>
        <dsp:cNvPr id="0" name=""/>
        <dsp:cNvSpPr/>
      </dsp:nvSpPr>
      <dsp:spPr>
        <a:xfrm>
          <a:off x="785"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785" y="0"/>
        <a:ext cx="3182540" cy="1490244"/>
      </dsp:txXfrm>
    </dsp:sp>
    <dsp:sp modelId="{89A9B4CF-6439-46B1-B6A9-1D6CD5034774}">
      <dsp:nvSpPr>
        <dsp:cNvPr id="0" name=""/>
        <dsp:cNvSpPr/>
      </dsp:nvSpPr>
      <dsp:spPr>
        <a:xfrm>
          <a:off x="3437929"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dirty="0"/>
            <a:t>Compare the objective test data to the subjective wine grades</a:t>
          </a:r>
        </a:p>
      </dsp:txBody>
      <dsp:txXfrm>
        <a:off x="3437929" y="1490244"/>
        <a:ext cx="3182540" cy="2235367"/>
      </dsp:txXfrm>
    </dsp:sp>
    <dsp:sp modelId="{379B8CE4-8135-4F2C-A5A0-E55EBE328E9A}">
      <dsp:nvSpPr>
        <dsp:cNvPr id="0" name=""/>
        <dsp:cNvSpPr/>
      </dsp:nvSpPr>
      <dsp:spPr>
        <a:xfrm>
          <a:off x="3437929"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437929" y="0"/>
        <a:ext cx="3182540" cy="1490244"/>
      </dsp:txXfrm>
    </dsp:sp>
    <dsp:sp modelId="{0802B4A8-7224-4B0A-95B7-D17AEB2B2AFF}">
      <dsp:nvSpPr>
        <dsp:cNvPr id="0" name=""/>
        <dsp:cNvSpPr/>
      </dsp:nvSpPr>
      <dsp:spPr>
        <a:xfrm>
          <a:off x="6875073"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dirty="0"/>
            <a:t>Predict the wine grade using a classification model</a:t>
          </a:r>
        </a:p>
      </dsp:txBody>
      <dsp:txXfrm>
        <a:off x="6875073" y="1490244"/>
        <a:ext cx="3182540" cy="2235367"/>
      </dsp:txXfrm>
    </dsp:sp>
    <dsp:sp modelId="{68AC9669-DC11-473A-AA2E-579A44E78C37}">
      <dsp:nvSpPr>
        <dsp:cNvPr id="0" name=""/>
        <dsp:cNvSpPr/>
      </dsp:nvSpPr>
      <dsp:spPr>
        <a:xfrm>
          <a:off x="6875073"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6875073" y="0"/>
        <a:ext cx="3182540" cy="149024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1">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97D4F0E7-A380-4E8A-A5E6-02A2C57BE889}">
          <dgm:prSet phldrT="1"/>
          <dgm:t>
            <a:bodyPr/>
            <a:lstStyle/>
            <a:p>
              <a:r>
                <a:t>01</a:t>
              </a:r>
            </a:p>
          </dgm:t>
        </dgm:pt>
        <dgm:pt modelId="201" type="sibTrans" cxnId="{5712BDC4-329B-45B2-9194-A148ABB6560A}">
          <dgm:prSet phldrT="2"/>
          <dgm:t>
            <a:bodyPr/>
            <a:lstStyle/>
            <a:p>
              <a:r>
                <a:t>02</a:t>
              </a:r>
            </a:p>
          </dgm:t>
        </dgm:pt>
        <dgm:pt modelId="301" type="sibTrans" cxnId="{8984278A-33F0-4B08-ABC0-F48449CE37F3}">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75E14-0F93-4814-A1E0-9FF61505B019}"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99835-1209-4E85-BF90-A79604AAD65E}" type="slidenum">
              <a:rPr lang="en-US" smtClean="0"/>
              <a:t>‹#›</a:t>
            </a:fld>
            <a:endParaRPr lang="en-US"/>
          </a:p>
        </p:txBody>
      </p:sp>
    </p:spTree>
    <p:extLst>
      <p:ext uri="{BB962C8B-B14F-4D97-AF65-F5344CB8AC3E}">
        <p14:creationId xmlns:p14="http://schemas.microsoft.com/office/powerpoint/2010/main" val="285703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599835-1209-4E85-BF90-A79604AAD65E}" type="slidenum">
              <a:rPr lang="en-US" smtClean="0"/>
              <a:t>1</a:t>
            </a:fld>
            <a:endParaRPr lang="en-US"/>
          </a:p>
        </p:txBody>
      </p:sp>
    </p:spTree>
    <p:extLst>
      <p:ext uri="{BB962C8B-B14F-4D97-AF65-F5344CB8AC3E}">
        <p14:creationId xmlns:p14="http://schemas.microsoft.com/office/powerpoint/2010/main" val="253572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red wine model, I used three hidden layers with 20, 20, and 10 neurons, respectively, again using </a:t>
            </a:r>
            <a:r>
              <a:rPr lang="en-US" dirty="0" err="1"/>
              <a:t>ReLU</a:t>
            </a:r>
            <a:r>
              <a:rPr lang="en-US" dirty="0"/>
              <a:t> and a sigmoid activation for the output layer.</a:t>
            </a:r>
          </a:p>
          <a:p>
            <a:endParaRPr lang="en-US" dirty="0"/>
          </a:p>
          <a:p>
            <a:r>
              <a:rPr lang="en-US" dirty="0"/>
              <a:t>This resulted in an overall accuracy of 84%, which again beat my goal of 75%. </a:t>
            </a:r>
          </a:p>
          <a:p>
            <a:endParaRPr lang="en-US" dirty="0"/>
          </a:p>
          <a:p>
            <a:r>
              <a:rPr lang="en-US" dirty="0"/>
              <a:t>The bad and good accuracies were lower than the white wine model, but the red wine had even fewer instances in these categories and the bad had a sample size less than 30</a:t>
            </a:r>
          </a:p>
        </p:txBody>
      </p:sp>
      <p:sp>
        <p:nvSpPr>
          <p:cNvPr id="4" name="Slide Number Placeholder 3"/>
          <p:cNvSpPr>
            <a:spLocks noGrp="1"/>
          </p:cNvSpPr>
          <p:nvPr>
            <p:ph type="sldNum" sz="quarter" idx="5"/>
          </p:nvPr>
        </p:nvSpPr>
        <p:spPr/>
        <p:txBody>
          <a:bodyPr/>
          <a:lstStyle/>
          <a:p>
            <a:fld id="{32599835-1209-4E85-BF90-A79604AAD65E}" type="slidenum">
              <a:rPr lang="en-US" smtClean="0"/>
              <a:t>10</a:t>
            </a:fld>
            <a:endParaRPr lang="en-US"/>
          </a:p>
        </p:txBody>
      </p:sp>
    </p:spTree>
    <p:extLst>
      <p:ext uri="{BB962C8B-B14F-4D97-AF65-F5344CB8AC3E}">
        <p14:creationId xmlns:p14="http://schemas.microsoft.com/office/powerpoint/2010/main" val="98902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look at the comparison again, the model doesn’t look too bad with the counts of actual vs predicted</a:t>
            </a:r>
          </a:p>
        </p:txBody>
      </p:sp>
      <p:sp>
        <p:nvSpPr>
          <p:cNvPr id="4" name="Slide Number Placeholder 3"/>
          <p:cNvSpPr>
            <a:spLocks noGrp="1"/>
          </p:cNvSpPr>
          <p:nvPr>
            <p:ph type="sldNum" sz="quarter" idx="5"/>
          </p:nvPr>
        </p:nvSpPr>
        <p:spPr/>
        <p:txBody>
          <a:bodyPr/>
          <a:lstStyle/>
          <a:p>
            <a:fld id="{32599835-1209-4E85-BF90-A79604AAD65E}" type="slidenum">
              <a:rPr lang="en-US" smtClean="0"/>
              <a:t>11</a:t>
            </a:fld>
            <a:endParaRPr lang="en-US"/>
          </a:p>
        </p:txBody>
      </p:sp>
    </p:spTree>
    <p:extLst>
      <p:ext uri="{BB962C8B-B14F-4D97-AF65-F5344CB8AC3E}">
        <p14:creationId xmlns:p14="http://schemas.microsoft.com/office/powerpoint/2010/main" val="69941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chart shows the actual totals of each category, with the colors showing what the models predicted for each category</a:t>
            </a:r>
          </a:p>
          <a:p>
            <a:endParaRPr lang="en-US" dirty="0"/>
          </a:p>
          <a:p>
            <a:r>
              <a:rPr lang="en-US" dirty="0"/>
              <a:t>As you can see, it did very well with average scores, but was about 50% accurate with good and the least accurate with bad scores, putting many of them in the average category</a:t>
            </a:r>
          </a:p>
          <a:p>
            <a:endParaRPr lang="en-US" dirty="0"/>
          </a:p>
          <a:p>
            <a:r>
              <a:rPr lang="en-US" dirty="0"/>
              <a:t>However, it is nice to see that only two total “bad” ratings were predicted to be “good”, and there were no “good” scores that were predicted to be “bad”</a:t>
            </a:r>
          </a:p>
        </p:txBody>
      </p:sp>
      <p:sp>
        <p:nvSpPr>
          <p:cNvPr id="4" name="Slide Number Placeholder 3"/>
          <p:cNvSpPr>
            <a:spLocks noGrp="1"/>
          </p:cNvSpPr>
          <p:nvPr>
            <p:ph type="sldNum" sz="quarter" idx="5"/>
          </p:nvPr>
        </p:nvSpPr>
        <p:spPr/>
        <p:txBody>
          <a:bodyPr/>
          <a:lstStyle/>
          <a:p>
            <a:fld id="{32599835-1209-4E85-BF90-A79604AAD65E}" type="slidenum">
              <a:rPr lang="en-US" smtClean="0"/>
              <a:t>12</a:t>
            </a:fld>
            <a:endParaRPr lang="en-US"/>
          </a:p>
        </p:txBody>
      </p:sp>
    </p:spTree>
    <p:extLst>
      <p:ext uri="{BB962C8B-B14F-4D97-AF65-F5344CB8AC3E}">
        <p14:creationId xmlns:p14="http://schemas.microsoft.com/office/powerpoint/2010/main" val="287722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conclusions I got from doing this project:</a:t>
            </a:r>
          </a:p>
          <a:p>
            <a:endParaRPr lang="en-US" dirty="0"/>
          </a:p>
          <a:p>
            <a:r>
              <a:rPr lang="en-US" dirty="0"/>
              <a:t>Both data models exceeded the goal of 75% accuracy: Red wine 84%, White wine 79%</a:t>
            </a:r>
          </a:p>
          <a:p>
            <a:endParaRPr lang="en-US" dirty="0"/>
          </a:p>
          <a:p>
            <a:r>
              <a:rPr lang="en-US" dirty="0"/>
              <a:t>The models were very good at predicting “Average” ratings, but not as efficient with “Good” and “Bad” ratings</a:t>
            </a:r>
          </a:p>
          <a:p>
            <a:endParaRPr lang="en-US" dirty="0"/>
          </a:p>
          <a:p>
            <a:r>
              <a:rPr lang="en-US" dirty="0"/>
              <a:t>Some limitations I ran into: No data on grape types, which may have helped with the classification model</a:t>
            </a:r>
          </a:p>
          <a:p>
            <a:endParaRPr lang="en-US" dirty="0"/>
          </a:p>
          <a:p>
            <a:r>
              <a:rPr lang="en-US" dirty="0"/>
              <a:t>Low number of “Good” and “Bad” ratings</a:t>
            </a:r>
          </a:p>
          <a:p>
            <a:endParaRPr lang="en-US" dirty="0"/>
          </a:p>
          <a:p>
            <a:r>
              <a:rPr lang="en-US" dirty="0"/>
              <a:t>Unsure if all input variables are relevant</a:t>
            </a:r>
          </a:p>
          <a:p>
            <a:endParaRPr lang="en-US" dirty="0"/>
          </a:p>
          <a:p>
            <a:r>
              <a:rPr lang="en-US" dirty="0"/>
              <a:t>Interested to test feature selection methods to lower the complexity of the model</a:t>
            </a:r>
          </a:p>
        </p:txBody>
      </p:sp>
      <p:sp>
        <p:nvSpPr>
          <p:cNvPr id="4" name="Slide Number Placeholder 3"/>
          <p:cNvSpPr>
            <a:spLocks noGrp="1"/>
          </p:cNvSpPr>
          <p:nvPr>
            <p:ph type="sldNum" sz="quarter" idx="5"/>
          </p:nvPr>
        </p:nvSpPr>
        <p:spPr/>
        <p:txBody>
          <a:bodyPr/>
          <a:lstStyle/>
          <a:p>
            <a:fld id="{32599835-1209-4E85-BF90-A79604AAD65E}" type="slidenum">
              <a:rPr lang="en-US" smtClean="0"/>
              <a:t>13</a:t>
            </a:fld>
            <a:endParaRPr lang="en-US"/>
          </a:p>
        </p:txBody>
      </p:sp>
    </p:spTree>
    <p:extLst>
      <p:ext uri="{BB962C8B-B14F-4D97-AF65-F5344CB8AC3E}">
        <p14:creationId xmlns:p14="http://schemas.microsoft.com/office/powerpoint/2010/main" val="410595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goals of this project were to read the objective data listed for each wine sample and compare them to the subjective grade given to them. </a:t>
            </a:r>
          </a:p>
          <a:p>
            <a:endParaRPr lang="en-US" sz="1200" dirty="0"/>
          </a:p>
          <a:p>
            <a:r>
              <a:rPr lang="en-US" sz="1200" dirty="0"/>
              <a:t>Then, finally, use a classification model to predict the wine grade when given the test data</a:t>
            </a:r>
          </a:p>
        </p:txBody>
      </p:sp>
      <p:sp>
        <p:nvSpPr>
          <p:cNvPr id="4" name="Slide Number Placeholder 3"/>
          <p:cNvSpPr>
            <a:spLocks noGrp="1"/>
          </p:cNvSpPr>
          <p:nvPr>
            <p:ph type="sldNum" sz="quarter" idx="5"/>
          </p:nvPr>
        </p:nvSpPr>
        <p:spPr/>
        <p:txBody>
          <a:bodyPr/>
          <a:lstStyle/>
          <a:p>
            <a:fld id="{32599835-1209-4E85-BF90-A79604AAD65E}" type="slidenum">
              <a:rPr lang="en-US" smtClean="0"/>
              <a:t>2</a:t>
            </a:fld>
            <a:endParaRPr lang="en-US"/>
          </a:p>
        </p:txBody>
      </p:sp>
    </p:spTree>
    <p:extLst>
      <p:ext uri="{BB962C8B-B14F-4D97-AF65-F5344CB8AC3E}">
        <p14:creationId xmlns:p14="http://schemas.microsoft.com/office/powerpoint/2010/main" val="355049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background on the data:</a:t>
            </a:r>
          </a:p>
          <a:p>
            <a:endParaRPr lang="en-US" dirty="0"/>
          </a:p>
          <a:p>
            <a:r>
              <a:rPr lang="en-US" dirty="0"/>
              <a:t>Two datasets were created using samples of red and white variants of the Portuguese “Vinho Verde” wine.</a:t>
            </a:r>
          </a:p>
          <a:p>
            <a:endParaRPr lang="en-US" dirty="0"/>
          </a:p>
          <a:p>
            <a:r>
              <a:rPr lang="en-US" b="0" i="0" dirty="0">
                <a:solidFill>
                  <a:srgbClr val="374151"/>
                </a:solidFill>
                <a:effectLst/>
                <a:latin typeface="ui-sans-serif"/>
              </a:rPr>
              <a:t>Vinho Verde comes from a small region in Northern Portugal known for its super-value whites, reds, and rosés.</a:t>
            </a:r>
          </a:p>
          <a:p>
            <a:endParaRPr lang="en-US" b="0" i="0" dirty="0">
              <a:solidFill>
                <a:srgbClr val="374151"/>
              </a:solidFill>
              <a:effectLst/>
              <a:latin typeface="ui-sans-serif"/>
            </a:endParaRPr>
          </a:p>
          <a:p>
            <a:r>
              <a:rPr lang="en-US" b="0" i="0" dirty="0">
                <a:solidFill>
                  <a:srgbClr val="374151"/>
                </a:solidFill>
                <a:effectLst/>
                <a:latin typeface="ui-sans-serif"/>
              </a:rPr>
              <a:t>There are 11 different objective attributes listed for each instance, with a subjective score between 1-10 given to each wine. These scores are the median of at least three wine expert grades.</a:t>
            </a:r>
          </a:p>
          <a:p>
            <a:endParaRPr lang="en-US" b="0" i="0" dirty="0">
              <a:solidFill>
                <a:srgbClr val="374151"/>
              </a:solidFill>
              <a:effectLst/>
              <a:latin typeface="ui-sans-serif"/>
            </a:endParaRPr>
          </a:p>
          <a:p>
            <a:r>
              <a:rPr lang="en-US" b="0" i="0" dirty="0">
                <a:solidFill>
                  <a:srgbClr val="374151"/>
                </a:solidFill>
                <a:effectLst/>
                <a:latin typeface="ui-sans-serif"/>
              </a:rPr>
              <a:t>One limitation to this data is that, due to privacy issues, there are no data points listed for type of grape, brand, or price. This may have been useful for a classification model, as there are only about 8 different grapes used in this region.</a:t>
            </a:r>
          </a:p>
          <a:p>
            <a:endParaRPr lang="en-US" b="0" i="0" dirty="0">
              <a:solidFill>
                <a:srgbClr val="374151"/>
              </a:solidFill>
              <a:effectLst/>
              <a:latin typeface="ui-sans-serif"/>
            </a:endParaRPr>
          </a:p>
          <a:p>
            <a:r>
              <a:rPr lang="en-US" b="0" i="0" dirty="0">
                <a:solidFill>
                  <a:srgbClr val="374151"/>
                </a:solidFill>
                <a:effectLst/>
                <a:latin typeface="ui-sans-serif"/>
              </a:rPr>
              <a:t>Finally, the total number of instances in each data set were roughly 1,600 red wines and 4,900 white wines</a:t>
            </a:r>
          </a:p>
          <a:p>
            <a:endParaRPr lang="en-US" dirty="0"/>
          </a:p>
        </p:txBody>
      </p:sp>
      <p:sp>
        <p:nvSpPr>
          <p:cNvPr id="4" name="Slide Number Placeholder 3"/>
          <p:cNvSpPr>
            <a:spLocks noGrp="1"/>
          </p:cNvSpPr>
          <p:nvPr>
            <p:ph type="sldNum" sz="quarter" idx="5"/>
          </p:nvPr>
        </p:nvSpPr>
        <p:spPr/>
        <p:txBody>
          <a:bodyPr/>
          <a:lstStyle/>
          <a:p>
            <a:fld id="{32599835-1209-4E85-BF90-A79604AAD65E}" type="slidenum">
              <a:rPr lang="en-US" smtClean="0"/>
              <a:t>3</a:t>
            </a:fld>
            <a:endParaRPr lang="en-US"/>
          </a:p>
        </p:txBody>
      </p:sp>
    </p:spTree>
    <p:extLst>
      <p:ext uri="{BB962C8B-B14F-4D97-AF65-F5344CB8AC3E}">
        <p14:creationId xmlns:p14="http://schemas.microsoft.com/office/powerpoint/2010/main" val="243128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make the classification model more accurate, I added the “Rating” column that splits the wine into three categories based on scores. </a:t>
            </a:r>
          </a:p>
          <a:p>
            <a:endParaRPr lang="en-US" dirty="0"/>
          </a:p>
          <a:p>
            <a:r>
              <a:rPr lang="en-US" dirty="0"/>
              <a:t>Scores 4 or less are labeled “Bad”, 5 and 6 are labeled “Average”, and scores 7 or above are labeled as “Good”</a:t>
            </a:r>
          </a:p>
          <a:p>
            <a:endParaRPr lang="en-US" dirty="0"/>
          </a:p>
          <a:p>
            <a:r>
              <a:rPr lang="en-US" dirty="0"/>
              <a:t>As you can see by the </a:t>
            </a:r>
            <a:r>
              <a:rPr lang="en-US" dirty="0" err="1"/>
              <a:t>DataFrame</a:t>
            </a:r>
            <a:r>
              <a:rPr lang="en-US" dirty="0"/>
              <a:t> shown and the unique values for each column, all data is numeric and there are large amounts of unique values for each attribute</a:t>
            </a:r>
          </a:p>
        </p:txBody>
      </p:sp>
      <p:sp>
        <p:nvSpPr>
          <p:cNvPr id="4" name="Slide Number Placeholder 3"/>
          <p:cNvSpPr>
            <a:spLocks noGrp="1"/>
          </p:cNvSpPr>
          <p:nvPr>
            <p:ph type="sldNum" sz="quarter" idx="5"/>
          </p:nvPr>
        </p:nvSpPr>
        <p:spPr/>
        <p:txBody>
          <a:bodyPr/>
          <a:lstStyle/>
          <a:p>
            <a:fld id="{32599835-1209-4E85-BF90-A79604AAD65E}" type="slidenum">
              <a:rPr lang="en-US" smtClean="0"/>
              <a:t>4</a:t>
            </a:fld>
            <a:endParaRPr lang="en-US"/>
          </a:p>
        </p:txBody>
      </p:sp>
    </p:spTree>
    <p:extLst>
      <p:ext uri="{BB962C8B-B14F-4D97-AF65-F5344CB8AC3E}">
        <p14:creationId xmlns:p14="http://schemas.microsoft.com/office/powerpoint/2010/main" val="426067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wine ratings counts for red and white wines. As you can see, the data does create somewhat of an extreme bell curve, with a large number of wines receiving an “Average” rating.</a:t>
            </a:r>
          </a:p>
        </p:txBody>
      </p:sp>
      <p:sp>
        <p:nvSpPr>
          <p:cNvPr id="4" name="Slide Number Placeholder 3"/>
          <p:cNvSpPr>
            <a:spLocks noGrp="1"/>
          </p:cNvSpPr>
          <p:nvPr>
            <p:ph type="sldNum" sz="quarter" idx="5"/>
          </p:nvPr>
        </p:nvSpPr>
        <p:spPr/>
        <p:txBody>
          <a:bodyPr/>
          <a:lstStyle/>
          <a:p>
            <a:fld id="{32599835-1209-4E85-BF90-A79604AAD65E}" type="slidenum">
              <a:rPr lang="en-US" smtClean="0"/>
              <a:t>5</a:t>
            </a:fld>
            <a:endParaRPr lang="en-US"/>
          </a:p>
        </p:txBody>
      </p:sp>
    </p:spTree>
    <p:extLst>
      <p:ext uri="{BB962C8B-B14F-4D97-AF65-F5344CB8AC3E}">
        <p14:creationId xmlns:p14="http://schemas.microsoft.com/office/powerpoint/2010/main" val="1137962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show some trends in the data, I used Tableau to chart my data and see if there were any significant trends in the data when comparing a singular characteristic to the quality</a:t>
            </a:r>
          </a:p>
          <a:p>
            <a:endParaRPr lang="en-US" dirty="0"/>
          </a:p>
          <a:p>
            <a:r>
              <a:rPr lang="en-US" dirty="0"/>
              <a:t>For white wines, 6 out of the 11 had a significant p-value. These were volatile acidity, alcohol, density, chlorides, fixed acidity, and total sulfur dioxide.</a:t>
            </a:r>
          </a:p>
        </p:txBody>
      </p:sp>
      <p:sp>
        <p:nvSpPr>
          <p:cNvPr id="4" name="Slide Number Placeholder 3"/>
          <p:cNvSpPr>
            <a:spLocks noGrp="1"/>
          </p:cNvSpPr>
          <p:nvPr>
            <p:ph type="sldNum" sz="quarter" idx="5"/>
          </p:nvPr>
        </p:nvSpPr>
        <p:spPr/>
        <p:txBody>
          <a:bodyPr/>
          <a:lstStyle/>
          <a:p>
            <a:fld id="{32599835-1209-4E85-BF90-A79604AAD65E}" type="slidenum">
              <a:rPr lang="en-US" smtClean="0"/>
              <a:t>6</a:t>
            </a:fld>
            <a:endParaRPr lang="en-US"/>
          </a:p>
        </p:txBody>
      </p:sp>
    </p:spTree>
    <p:extLst>
      <p:ext uri="{BB962C8B-B14F-4D97-AF65-F5344CB8AC3E}">
        <p14:creationId xmlns:p14="http://schemas.microsoft.com/office/powerpoint/2010/main" val="76128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red wine trends the first four characteristics from the white wine are also shown to have a significant correlation with quality, with fixed acidity and total sulfur dioxide dropping off</a:t>
            </a:r>
          </a:p>
        </p:txBody>
      </p:sp>
      <p:sp>
        <p:nvSpPr>
          <p:cNvPr id="4" name="Slide Number Placeholder 3"/>
          <p:cNvSpPr>
            <a:spLocks noGrp="1"/>
          </p:cNvSpPr>
          <p:nvPr>
            <p:ph type="sldNum" sz="quarter" idx="5"/>
          </p:nvPr>
        </p:nvSpPr>
        <p:spPr/>
        <p:txBody>
          <a:bodyPr/>
          <a:lstStyle/>
          <a:p>
            <a:fld id="{32599835-1209-4E85-BF90-A79604AAD65E}" type="slidenum">
              <a:rPr lang="en-US" smtClean="0"/>
              <a:t>7</a:t>
            </a:fld>
            <a:endParaRPr lang="en-US"/>
          </a:p>
        </p:txBody>
      </p:sp>
    </p:spTree>
    <p:extLst>
      <p:ext uri="{BB962C8B-B14F-4D97-AF65-F5344CB8AC3E}">
        <p14:creationId xmlns:p14="http://schemas.microsoft.com/office/powerpoint/2010/main" val="211607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white wine model, I used three hidden layers with 50, 50, and 25 neurons, respectively, trained with </a:t>
            </a:r>
            <a:r>
              <a:rPr lang="en-US" dirty="0" err="1"/>
              <a:t>ReLU</a:t>
            </a:r>
            <a:r>
              <a:rPr lang="en-US" dirty="0"/>
              <a:t>. The output layer had a sigmoid activation function.</a:t>
            </a:r>
          </a:p>
          <a:p>
            <a:endParaRPr lang="en-US" dirty="0"/>
          </a:p>
          <a:p>
            <a:r>
              <a:rPr lang="en-US" dirty="0"/>
              <a:t>This resulted in an overall accuracy of 79%, which was above my goal of 75%. However, the bad and good ratings weren’t quite as accurate. This is likely due to there not being as many instances of good or bad ratings when compared to the average rating.</a:t>
            </a:r>
          </a:p>
        </p:txBody>
      </p:sp>
      <p:sp>
        <p:nvSpPr>
          <p:cNvPr id="4" name="Slide Number Placeholder 3"/>
          <p:cNvSpPr>
            <a:spLocks noGrp="1"/>
          </p:cNvSpPr>
          <p:nvPr>
            <p:ph type="sldNum" sz="quarter" idx="5"/>
          </p:nvPr>
        </p:nvSpPr>
        <p:spPr/>
        <p:txBody>
          <a:bodyPr/>
          <a:lstStyle/>
          <a:p>
            <a:fld id="{32599835-1209-4E85-BF90-A79604AAD65E}" type="slidenum">
              <a:rPr lang="en-US" smtClean="0"/>
              <a:t>8</a:t>
            </a:fld>
            <a:endParaRPr lang="en-US"/>
          </a:p>
        </p:txBody>
      </p:sp>
    </p:spTree>
    <p:extLst>
      <p:ext uri="{BB962C8B-B14F-4D97-AF65-F5344CB8AC3E}">
        <p14:creationId xmlns:p14="http://schemas.microsoft.com/office/powerpoint/2010/main" val="283815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comparing the count of actual to predicted ratings, the model looks pretty good</a:t>
            </a:r>
          </a:p>
        </p:txBody>
      </p:sp>
      <p:sp>
        <p:nvSpPr>
          <p:cNvPr id="4" name="Slide Number Placeholder 3"/>
          <p:cNvSpPr>
            <a:spLocks noGrp="1"/>
          </p:cNvSpPr>
          <p:nvPr>
            <p:ph type="sldNum" sz="quarter" idx="5"/>
          </p:nvPr>
        </p:nvSpPr>
        <p:spPr/>
        <p:txBody>
          <a:bodyPr/>
          <a:lstStyle/>
          <a:p>
            <a:fld id="{32599835-1209-4E85-BF90-A79604AAD65E}" type="slidenum">
              <a:rPr lang="en-US" smtClean="0"/>
              <a:t>9</a:t>
            </a:fld>
            <a:endParaRPr lang="en-US"/>
          </a:p>
        </p:txBody>
      </p:sp>
    </p:spTree>
    <p:extLst>
      <p:ext uri="{BB962C8B-B14F-4D97-AF65-F5344CB8AC3E}">
        <p14:creationId xmlns:p14="http://schemas.microsoft.com/office/powerpoint/2010/main" val="420739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3/26/2024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3/26/2024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2.m4a"/><Relationship Id="rId7" Type="http://schemas.openxmlformats.org/officeDocument/2006/relationships/diagramLayout" Target="../diagrams/layout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notesSlide" Target="../notesSlides/notesSlide2.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6"/>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Predicting Wine Quality</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Dustin Syrjanen</a:t>
            </a:r>
          </a:p>
        </p:txBody>
      </p:sp>
      <p:pic>
        <p:nvPicPr>
          <p:cNvPr id="36" name="Audio 35">
            <a:hlinkClick r:id="" action="ppaction://media"/>
            <a:extLst>
              <a:ext uri="{FF2B5EF4-FFF2-40B4-BE49-F238E27FC236}">
                <a16:creationId xmlns:a16="http://schemas.microsoft.com/office/drawing/2014/main" id="{ECADF0A5-5CA1-BE21-991D-C8B98DE81A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541"/>
    </mc:Choice>
    <mc:Fallback>
      <p:transition spd="slow" advTm="2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8316EA-71A0-34E4-609C-59D06862C76F}"/>
              </a:ext>
            </a:extLst>
          </p:cNvPr>
          <p:cNvSpPr>
            <a:spLocks noGrp="1"/>
          </p:cNvSpPr>
          <p:nvPr>
            <p:ph type="title"/>
          </p:nvPr>
        </p:nvSpPr>
        <p:spPr>
          <a:xfrm>
            <a:off x="1066800" y="642594"/>
            <a:ext cx="10058400" cy="1371600"/>
          </a:xfrm>
        </p:spPr>
        <p:txBody>
          <a:bodyPr>
            <a:normAutofit/>
          </a:bodyPr>
          <a:lstStyle/>
          <a:p>
            <a:pPr algn="ctr"/>
            <a:r>
              <a:rPr lang="en-US" dirty="0"/>
              <a:t>Red Wine Model</a:t>
            </a:r>
          </a:p>
        </p:txBody>
      </p:sp>
      <p:graphicFrame>
        <p:nvGraphicFramePr>
          <p:cNvPr id="20" name="Content Placeholder 4">
            <a:extLst>
              <a:ext uri="{FF2B5EF4-FFF2-40B4-BE49-F238E27FC236}">
                <a16:creationId xmlns:a16="http://schemas.microsoft.com/office/drawing/2014/main" id="{A8D808A8-6848-A5A0-C1B7-348168011CED}"/>
              </a:ext>
            </a:extLst>
          </p:cNvPr>
          <p:cNvGraphicFramePr>
            <a:graphicFrameLocks noGrp="1"/>
          </p:cNvGraphicFramePr>
          <p:nvPr>
            <p:ph idx="1"/>
            <p:extLst>
              <p:ext uri="{D42A27DB-BD31-4B8C-83A1-F6EECF244321}">
                <p14:modId xmlns:p14="http://schemas.microsoft.com/office/powerpoint/2010/main" val="3690462891"/>
              </p:ext>
            </p:extLst>
          </p:nvPr>
        </p:nvGraphicFramePr>
        <p:xfrm>
          <a:off x="1066800" y="2543327"/>
          <a:ext cx="10058402" cy="3259088"/>
        </p:xfrm>
        <a:graphic>
          <a:graphicData uri="http://schemas.openxmlformats.org/drawingml/2006/table">
            <a:tbl>
              <a:tblPr firstRow="1" bandRow="1">
                <a:tableStyleId>{5C22544A-7EE6-4342-B048-85BDC9FD1C3A}</a:tableStyleId>
              </a:tblPr>
              <a:tblGrid>
                <a:gridCol w="2041851">
                  <a:extLst>
                    <a:ext uri="{9D8B030D-6E8A-4147-A177-3AD203B41FA5}">
                      <a16:colId xmlns:a16="http://schemas.microsoft.com/office/drawing/2014/main" val="3206641139"/>
                    </a:ext>
                  </a:extLst>
                </a:gridCol>
                <a:gridCol w="2036575">
                  <a:extLst>
                    <a:ext uri="{9D8B030D-6E8A-4147-A177-3AD203B41FA5}">
                      <a16:colId xmlns:a16="http://schemas.microsoft.com/office/drawing/2014/main" val="4133269712"/>
                    </a:ext>
                  </a:extLst>
                </a:gridCol>
                <a:gridCol w="1906826">
                  <a:extLst>
                    <a:ext uri="{9D8B030D-6E8A-4147-A177-3AD203B41FA5}">
                      <a16:colId xmlns:a16="http://schemas.microsoft.com/office/drawing/2014/main" val="2216848449"/>
                    </a:ext>
                  </a:extLst>
                </a:gridCol>
                <a:gridCol w="2036575">
                  <a:extLst>
                    <a:ext uri="{9D8B030D-6E8A-4147-A177-3AD203B41FA5}">
                      <a16:colId xmlns:a16="http://schemas.microsoft.com/office/drawing/2014/main" val="3321578001"/>
                    </a:ext>
                  </a:extLst>
                </a:gridCol>
                <a:gridCol w="2036575">
                  <a:extLst>
                    <a:ext uri="{9D8B030D-6E8A-4147-A177-3AD203B41FA5}">
                      <a16:colId xmlns:a16="http://schemas.microsoft.com/office/drawing/2014/main" val="2607084823"/>
                    </a:ext>
                  </a:extLst>
                </a:gridCol>
              </a:tblGrid>
              <a:tr h="465584">
                <a:tc>
                  <a:txBody>
                    <a:bodyPr/>
                    <a:lstStyle/>
                    <a:p>
                      <a:endParaRPr lang="en-US" sz="2100"/>
                    </a:p>
                  </a:txBody>
                  <a:tcPr marL="105814" marR="105814" marT="52907" marB="52907"/>
                </a:tc>
                <a:tc>
                  <a:txBody>
                    <a:bodyPr/>
                    <a:lstStyle/>
                    <a:p>
                      <a:r>
                        <a:rPr lang="en-US" sz="2100"/>
                        <a:t>Precision</a:t>
                      </a:r>
                    </a:p>
                  </a:txBody>
                  <a:tcPr marL="105814" marR="105814" marT="52907" marB="52907"/>
                </a:tc>
                <a:tc>
                  <a:txBody>
                    <a:bodyPr/>
                    <a:lstStyle/>
                    <a:p>
                      <a:r>
                        <a:rPr lang="en-US" sz="2100"/>
                        <a:t>Recall</a:t>
                      </a:r>
                    </a:p>
                  </a:txBody>
                  <a:tcPr marL="105814" marR="105814" marT="52907" marB="52907"/>
                </a:tc>
                <a:tc>
                  <a:txBody>
                    <a:bodyPr/>
                    <a:lstStyle/>
                    <a:p>
                      <a:r>
                        <a:rPr lang="en-US" sz="2100"/>
                        <a:t>f1-score</a:t>
                      </a:r>
                    </a:p>
                  </a:txBody>
                  <a:tcPr marL="105814" marR="105814" marT="52907" marB="52907"/>
                </a:tc>
                <a:tc>
                  <a:txBody>
                    <a:bodyPr/>
                    <a:lstStyle/>
                    <a:p>
                      <a:r>
                        <a:rPr lang="en-US" sz="2100"/>
                        <a:t>Support</a:t>
                      </a:r>
                    </a:p>
                  </a:txBody>
                  <a:tcPr marL="105814" marR="105814" marT="52907" marB="52907"/>
                </a:tc>
                <a:extLst>
                  <a:ext uri="{0D108BD9-81ED-4DB2-BD59-A6C34878D82A}">
                    <a16:rowId xmlns:a16="http://schemas.microsoft.com/office/drawing/2014/main" val="2584800923"/>
                  </a:ext>
                </a:extLst>
              </a:tr>
              <a:tr h="465584">
                <a:tc>
                  <a:txBody>
                    <a:bodyPr/>
                    <a:lstStyle/>
                    <a:p>
                      <a:r>
                        <a:rPr lang="en-US" sz="2100"/>
                        <a:t>Average</a:t>
                      </a:r>
                    </a:p>
                  </a:txBody>
                  <a:tcPr marL="105814" marR="105814" marT="52907" marB="52907"/>
                </a:tc>
                <a:tc>
                  <a:txBody>
                    <a:bodyPr/>
                    <a:lstStyle/>
                    <a:p>
                      <a:r>
                        <a:rPr lang="en-US" sz="2100" dirty="0"/>
                        <a:t>0.89</a:t>
                      </a:r>
                    </a:p>
                  </a:txBody>
                  <a:tcPr marL="105814" marR="105814" marT="52907" marB="52907"/>
                </a:tc>
                <a:tc>
                  <a:txBody>
                    <a:bodyPr/>
                    <a:lstStyle/>
                    <a:p>
                      <a:r>
                        <a:rPr lang="en-US" sz="2100" dirty="0"/>
                        <a:t>0.93</a:t>
                      </a:r>
                    </a:p>
                  </a:txBody>
                  <a:tcPr marL="105814" marR="105814" marT="52907" marB="52907"/>
                </a:tc>
                <a:tc>
                  <a:txBody>
                    <a:bodyPr/>
                    <a:lstStyle/>
                    <a:p>
                      <a:r>
                        <a:rPr lang="en-US" sz="2100" dirty="0"/>
                        <a:t>0.91</a:t>
                      </a:r>
                    </a:p>
                  </a:txBody>
                  <a:tcPr marL="105814" marR="105814" marT="52907" marB="52907"/>
                </a:tc>
                <a:tc>
                  <a:txBody>
                    <a:bodyPr/>
                    <a:lstStyle/>
                    <a:p>
                      <a:r>
                        <a:rPr lang="en-US" sz="2100" dirty="0"/>
                        <a:t>336</a:t>
                      </a:r>
                    </a:p>
                  </a:txBody>
                  <a:tcPr marL="105814" marR="105814" marT="52907" marB="52907"/>
                </a:tc>
                <a:extLst>
                  <a:ext uri="{0D108BD9-81ED-4DB2-BD59-A6C34878D82A}">
                    <a16:rowId xmlns:a16="http://schemas.microsoft.com/office/drawing/2014/main" val="2496417832"/>
                  </a:ext>
                </a:extLst>
              </a:tr>
              <a:tr h="465584">
                <a:tc>
                  <a:txBody>
                    <a:bodyPr/>
                    <a:lstStyle/>
                    <a:p>
                      <a:r>
                        <a:rPr lang="en-US" sz="2100" dirty="0"/>
                        <a:t>Bad</a:t>
                      </a:r>
                    </a:p>
                  </a:txBody>
                  <a:tcPr marL="105814" marR="105814" marT="52907" marB="52907"/>
                </a:tc>
                <a:tc>
                  <a:txBody>
                    <a:bodyPr/>
                    <a:lstStyle/>
                    <a:p>
                      <a:r>
                        <a:rPr lang="en-US" sz="2100" dirty="0"/>
                        <a:t>0.25</a:t>
                      </a:r>
                    </a:p>
                  </a:txBody>
                  <a:tcPr marL="105814" marR="105814" marT="52907" marB="52907"/>
                </a:tc>
                <a:tc>
                  <a:txBody>
                    <a:bodyPr/>
                    <a:lstStyle/>
                    <a:p>
                      <a:r>
                        <a:rPr lang="en-US" sz="2100" dirty="0"/>
                        <a:t>0.06</a:t>
                      </a:r>
                    </a:p>
                  </a:txBody>
                  <a:tcPr marL="105814" marR="105814" marT="52907" marB="52907"/>
                </a:tc>
                <a:tc>
                  <a:txBody>
                    <a:bodyPr/>
                    <a:lstStyle/>
                    <a:p>
                      <a:r>
                        <a:rPr lang="en-US" sz="2100" dirty="0"/>
                        <a:t>0.10</a:t>
                      </a:r>
                    </a:p>
                  </a:txBody>
                  <a:tcPr marL="105814" marR="105814" marT="52907" marB="52907"/>
                </a:tc>
                <a:tc>
                  <a:txBody>
                    <a:bodyPr/>
                    <a:lstStyle/>
                    <a:p>
                      <a:r>
                        <a:rPr lang="en-US" sz="2100" dirty="0"/>
                        <a:t>17</a:t>
                      </a:r>
                    </a:p>
                  </a:txBody>
                  <a:tcPr marL="105814" marR="105814" marT="52907" marB="52907"/>
                </a:tc>
                <a:extLst>
                  <a:ext uri="{0D108BD9-81ED-4DB2-BD59-A6C34878D82A}">
                    <a16:rowId xmlns:a16="http://schemas.microsoft.com/office/drawing/2014/main" val="529581944"/>
                  </a:ext>
                </a:extLst>
              </a:tr>
              <a:tr h="465584">
                <a:tc>
                  <a:txBody>
                    <a:bodyPr/>
                    <a:lstStyle/>
                    <a:p>
                      <a:r>
                        <a:rPr lang="en-US" sz="2100" dirty="0"/>
                        <a:t>Good</a:t>
                      </a:r>
                    </a:p>
                  </a:txBody>
                  <a:tcPr marL="105814" marR="105814" marT="52907" marB="52907"/>
                </a:tc>
                <a:tc>
                  <a:txBody>
                    <a:bodyPr/>
                    <a:lstStyle/>
                    <a:p>
                      <a:r>
                        <a:rPr lang="en-US" sz="2100" dirty="0"/>
                        <a:t>0.51</a:t>
                      </a:r>
                    </a:p>
                  </a:txBody>
                  <a:tcPr marL="105814" marR="105814" marT="52907" marB="52907"/>
                </a:tc>
                <a:tc>
                  <a:txBody>
                    <a:bodyPr/>
                    <a:lstStyle/>
                    <a:p>
                      <a:r>
                        <a:rPr lang="en-US" sz="2100" dirty="0"/>
                        <a:t>0.49</a:t>
                      </a:r>
                    </a:p>
                  </a:txBody>
                  <a:tcPr marL="105814" marR="105814" marT="52907" marB="52907"/>
                </a:tc>
                <a:tc>
                  <a:txBody>
                    <a:bodyPr/>
                    <a:lstStyle/>
                    <a:p>
                      <a:r>
                        <a:rPr lang="en-US" sz="2100" dirty="0"/>
                        <a:t>0.50</a:t>
                      </a:r>
                    </a:p>
                  </a:txBody>
                  <a:tcPr marL="105814" marR="105814" marT="52907" marB="52907"/>
                </a:tc>
                <a:tc>
                  <a:txBody>
                    <a:bodyPr/>
                    <a:lstStyle/>
                    <a:p>
                      <a:r>
                        <a:rPr lang="en-US" sz="2100" dirty="0"/>
                        <a:t>47</a:t>
                      </a:r>
                    </a:p>
                  </a:txBody>
                  <a:tcPr marL="105814" marR="105814" marT="52907" marB="52907"/>
                </a:tc>
                <a:extLst>
                  <a:ext uri="{0D108BD9-81ED-4DB2-BD59-A6C34878D82A}">
                    <a16:rowId xmlns:a16="http://schemas.microsoft.com/office/drawing/2014/main" val="2960847393"/>
                  </a:ext>
                </a:extLst>
              </a:tr>
              <a:tr h="465584">
                <a:tc>
                  <a:txBody>
                    <a:bodyPr/>
                    <a:lstStyle/>
                    <a:p>
                      <a:r>
                        <a:rPr lang="en-US" sz="2100" dirty="0"/>
                        <a:t>Accuracy</a:t>
                      </a:r>
                    </a:p>
                  </a:txBody>
                  <a:tcPr marL="105814" marR="105814" marT="52907" marB="52907"/>
                </a:tc>
                <a:tc>
                  <a:txBody>
                    <a:bodyPr/>
                    <a:lstStyle/>
                    <a:p>
                      <a:endParaRPr lang="en-US" sz="2100" dirty="0"/>
                    </a:p>
                  </a:txBody>
                  <a:tcPr marL="105814" marR="105814" marT="52907" marB="52907"/>
                </a:tc>
                <a:tc>
                  <a:txBody>
                    <a:bodyPr/>
                    <a:lstStyle/>
                    <a:p>
                      <a:endParaRPr lang="en-US" sz="2100" dirty="0"/>
                    </a:p>
                  </a:txBody>
                  <a:tcPr marL="105814" marR="105814" marT="52907" marB="52907"/>
                </a:tc>
                <a:tc>
                  <a:txBody>
                    <a:bodyPr/>
                    <a:lstStyle/>
                    <a:p>
                      <a:r>
                        <a:rPr lang="en-US" sz="2100" dirty="0"/>
                        <a:t>0.84</a:t>
                      </a:r>
                    </a:p>
                  </a:txBody>
                  <a:tcPr marL="105814" marR="105814" marT="52907" marB="52907"/>
                </a:tc>
                <a:tc>
                  <a:txBody>
                    <a:bodyPr/>
                    <a:lstStyle/>
                    <a:p>
                      <a:r>
                        <a:rPr lang="en-US" sz="2100" dirty="0"/>
                        <a:t>400</a:t>
                      </a:r>
                    </a:p>
                  </a:txBody>
                  <a:tcPr marL="105814" marR="105814" marT="52907" marB="52907"/>
                </a:tc>
                <a:extLst>
                  <a:ext uri="{0D108BD9-81ED-4DB2-BD59-A6C34878D82A}">
                    <a16:rowId xmlns:a16="http://schemas.microsoft.com/office/drawing/2014/main" val="1597471083"/>
                  </a:ext>
                </a:extLst>
              </a:tr>
              <a:tr h="465584">
                <a:tc>
                  <a:txBody>
                    <a:bodyPr/>
                    <a:lstStyle/>
                    <a:p>
                      <a:r>
                        <a:rPr lang="en-US" sz="2100" dirty="0"/>
                        <a:t>Macro Avg</a:t>
                      </a:r>
                    </a:p>
                  </a:txBody>
                  <a:tcPr marL="105814" marR="105814" marT="52907" marB="52907"/>
                </a:tc>
                <a:tc>
                  <a:txBody>
                    <a:bodyPr/>
                    <a:lstStyle/>
                    <a:p>
                      <a:r>
                        <a:rPr lang="en-US" sz="2100" dirty="0"/>
                        <a:t>0.55</a:t>
                      </a:r>
                    </a:p>
                  </a:txBody>
                  <a:tcPr marL="105814" marR="105814" marT="52907" marB="52907"/>
                </a:tc>
                <a:tc>
                  <a:txBody>
                    <a:bodyPr/>
                    <a:lstStyle/>
                    <a:p>
                      <a:r>
                        <a:rPr lang="en-US" sz="2100" dirty="0"/>
                        <a:t>0.49</a:t>
                      </a:r>
                    </a:p>
                  </a:txBody>
                  <a:tcPr marL="105814" marR="105814" marT="52907" marB="52907"/>
                </a:tc>
                <a:tc>
                  <a:txBody>
                    <a:bodyPr/>
                    <a:lstStyle/>
                    <a:p>
                      <a:r>
                        <a:rPr lang="en-US" sz="2100" dirty="0"/>
                        <a:t>0.50</a:t>
                      </a:r>
                    </a:p>
                  </a:txBody>
                  <a:tcPr marL="105814" marR="105814" marT="52907" marB="52907"/>
                </a:tc>
                <a:tc>
                  <a:txBody>
                    <a:bodyPr/>
                    <a:lstStyle/>
                    <a:p>
                      <a:r>
                        <a:rPr lang="en-US" sz="2100" dirty="0"/>
                        <a:t>400</a:t>
                      </a:r>
                    </a:p>
                  </a:txBody>
                  <a:tcPr marL="105814" marR="105814" marT="52907" marB="52907"/>
                </a:tc>
                <a:extLst>
                  <a:ext uri="{0D108BD9-81ED-4DB2-BD59-A6C34878D82A}">
                    <a16:rowId xmlns:a16="http://schemas.microsoft.com/office/drawing/2014/main" val="131713974"/>
                  </a:ext>
                </a:extLst>
              </a:tr>
              <a:tr h="465584">
                <a:tc>
                  <a:txBody>
                    <a:bodyPr/>
                    <a:lstStyle/>
                    <a:p>
                      <a:r>
                        <a:rPr lang="en-US" sz="2100" dirty="0"/>
                        <a:t>Weighted Avg</a:t>
                      </a:r>
                    </a:p>
                  </a:txBody>
                  <a:tcPr marL="105814" marR="105814" marT="52907" marB="52907"/>
                </a:tc>
                <a:tc>
                  <a:txBody>
                    <a:bodyPr/>
                    <a:lstStyle/>
                    <a:p>
                      <a:r>
                        <a:rPr lang="en-US" sz="2100" dirty="0"/>
                        <a:t>0.82</a:t>
                      </a:r>
                    </a:p>
                  </a:txBody>
                  <a:tcPr marL="105814" marR="105814" marT="52907" marB="52907"/>
                </a:tc>
                <a:tc>
                  <a:txBody>
                    <a:bodyPr/>
                    <a:lstStyle/>
                    <a:p>
                      <a:r>
                        <a:rPr lang="en-US" sz="2100" dirty="0"/>
                        <a:t>0.84</a:t>
                      </a:r>
                    </a:p>
                  </a:txBody>
                  <a:tcPr marL="105814" marR="105814" marT="52907" marB="52907"/>
                </a:tc>
                <a:tc>
                  <a:txBody>
                    <a:bodyPr/>
                    <a:lstStyle/>
                    <a:p>
                      <a:r>
                        <a:rPr lang="en-US" sz="2100" dirty="0"/>
                        <a:t>0.83</a:t>
                      </a:r>
                    </a:p>
                  </a:txBody>
                  <a:tcPr marL="105814" marR="105814" marT="52907" marB="52907"/>
                </a:tc>
                <a:tc>
                  <a:txBody>
                    <a:bodyPr/>
                    <a:lstStyle/>
                    <a:p>
                      <a:r>
                        <a:rPr lang="en-US" sz="2100" dirty="0"/>
                        <a:t>400</a:t>
                      </a:r>
                    </a:p>
                  </a:txBody>
                  <a:tcPr marL="105814" marR="105814" marT="52907" marB="52907"/>
                </a:tc>
                <a:extLst>
                  <a:ext uri="{0D108BD9-81ED-4DB2-BD59-A6C34878D82A}">
                    <a16:rowId xmlns:a16="http://schemas.microsoft.com/office/drawing/2014/main" val="2332912160"/>
                  </a:ext>
                </a:extLst>
              </a:tr>
            </a:tbl>
          </a:graphicData>
        </a:graphic>
      </p:graphicFrame>
      <p:pic>
        <p:nvPicPr>
          <p:cNvPr id="9" name="Audio 8">
            <a:hlinkClick r:id="" action="ppaction://media"/>
            <a:extLst>
              <a:ext uri="{FF2B5EF4-FFF2-40B4-BE49-F238E27FC236}">
                <a16:creationId xmlns:a16="http://schemas.microsoft.com/office/drawing/2014/main" id="{39B5CA19-1415-11E4-9DD5-AAB7A739FA6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58937762"/>
      </p:ext>
    </p:extLst>
  </p:cSld>
  <p:clrMapOvr>
    <a:masterClrMapping/>
  </p:clrMapOvr>
  <mc:AlternateContent xmlns:mc="http://schemas.openxmlformats.org/markup-compatibility/2006">
    <mc:Choice xmlns:p14="http://schemas.microsoft.com/office/powerpoint/2010/main" Requires="p14">
      <p:transition spd="slow" p14:dur="2000" advTm="43014"/>
    </mc:Choice>
    <mc:Fallback>
      <p:transition spd="slow" advTm="4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8316EA-71A0-34E4-609C-59D06862C76F}"/>
              </a:ext>
            </a:extLst>
          </p:cNvPr>
          <p:cNvSpPr>
            <a:spLocks noGrp="1"/>
          </p:cNvSpPr>
          <p:nvPr>
            <p:ph type="title"/>
          </p:nvPr>
        </p:nvSpPr>
        <p:spPr>
          <a:xfrm>
            <a:off x="1066800" y="642594"/>
            <a:ext cx="10058400" cy="1371600"/>
          </a:xfrm>
        </p:spPr>
        <p:txBody>
          <a:bodyPr>
            <a:normAutofit/>
          </a:bodyPr>
          <a:lstStyle/>
          <a:p>
            <a:pPr algn="ctr"/>
            <a:r>
              <a:rPr lang="en-US" dirty="0"/>
              <a:t>Red Wine Model</a:t>
            </a:r>
          </a:p>
        </p:txBody>
      </p:sp>
      <p:pic>
        <p:nvPicPr>
          <p:cNvPr id="6" name="Content Placeholder 5">
            <a:extLst>
              <a:ext uri="{FF2B5EF4-FFF2-40B4-BE49-F238E27FC236}">
                <a16:creationId xmlns:a16="http://schemas.microsoft.com/office/drawing/2014/main" id="{71BCA57A-9BDE-E928-69D5-AC95D4E5453D}"/>
              </a:ext>
            </a:extLst>
          </p:cNvPr>
          <p:cNvPicPr>
            <a:picLocks noGrp="1" noChangeAspect="1"/>
          </p:cNvPicPr>
          <p:nvPr>
            <p:ph idx="1"/>
          </p:nvPr>
        </p:nvPicPr>
        <p:blipFill>
          <a:blip r:embed="rId5"/>
          <a:srcRect/>
          <a:stretch/>
        </p:blipFill>
        <p:spPr>
          <a:xfrm>
            <a:off x="2689525" y="2014194"/>
            <a:ext cx="6812950" cy="4084338"/>
          </a:xfrm>
        </p:spPr>
      </p:pic>
      <p:pic>
        <p:nvPicPr>
          <p:cNvPr id="10" name="Audio 9">
            <a:hlinkClick r:id="" action="ppaction://media"/>
            <a:extLst>
              <a:ext uri="{FF2B5EF4-FFF2-40B4-BE49-F238E27FC236}">
                <a16:creationId xmlns:a16="http://schemas.microsoft.com/office/drawing/2014/main" id="{F486D220-E46D-7F51-9B66-A0CDE1817EB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5222298"/>
      </p:ext>
    </p:extLst>
  </p:cSld>
  <p:clrMapOvr>
    <a:masterClrMapping/>
  </p:clrMapOvr>
  <mc:AlternateContent xmlns:mc="http://schemas.openxmlformats.org/markup-compatibility/2006">
    <mc:Choice xmlns:p14="http://schemas.microsoft.com/office/powerpoint/2010/main" Requires="p14">
      <p:transition spd="slow" p14:dur="2000" advTm="22883"/>
    </mc:Choice>
    <mc:Fallback>
      <p:transition spd="slow" advTm="2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011F63F8-F4C5-FBB6-6BEA-17021B8707E8}"/>
              </a:ext>
            </a:extLst>
          </p:cNvPr>
          <p:cNvPicPr>
            <a:picLocks noGrp="1" noChangeAspect="1"/>
          </p:cNvPicPr>
          <p:nvPr>
            <p:ph idx="1"/>
          </p:nvPr>
        </p:nvPicPr>
        <p:blipFill>
          <a:blip r:embed="rId5"/>
          <a:stretch>
            <a:fillRect/>
          </a:stretch>
        </p:blipFill>
        <p:spPr>
          <a:xfrm>
            <a:off x="238204" y="427182"/>
            <a:ext cx="7672379" cy="6003636"/>
          </a:xfrm>
          <a:prstGeom prst="rect">
            <a:avLst/>
          </a:prstGeom>
        </p:spPr>
      </p:pic>
      <p:sp>
        <p:nvSpPr>
          <p:cNvPr id="29" name="Rectangle 28">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BDEC8-163A-DBCA-ABCF-A67607BE9FA2}"/>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100" cap="all" spc="-100"/>
              <a:t>Predicted vs Actual</a:t>
            </a:r>
          </a:p>
        </p:txBody>
      </p:sp>
      <p:sp>
        <p:nvSpPr>
          <p:cNvPr id="31" name="Rectangle 30">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3" name="Straight Connector 32">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28" name="Audio 27">
            <a:hlinkClick r:id="" action="ppaction://media"/>
            <a:extLst>
              <a:ext uri="{FF2B5EF4-FFF2-40B4-BE49-F238E27FC236}">
                <a16:creationId xmlns:a16="http://schemas.microsoft.com/office/drawing/2014/main" id="{D1BC1D57-B36D-C57B-0778-A9B18AC7B3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316159"/>
      </p:ext>
    </p:extLst>
  </p:cSld>
  <p:clrMapOvr>
    <a:masterClrMapping/>
  </p:clrMapOvr>
  <mc:AlternateContent xmlns:mc="http://schemas.openxmlformats.org/markup-compatibility/2006">
    <mc:Choice xmlns:p14="http://schemas.microsoft.com/office/powerpoint/2010/main" Requires="p14">
      <p:transition spd="slow" p14:dur="2000" advTm="50559"/>
    </mc:Choice>
    <mc:Fallback>
      <p:transition spd="slow" advTm="5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05C8E-E01B-FCB4-48E2-F79AC1E8322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76F3BAC-6F0E-0036-A4AE-5E95397EA1E1}"/>
              </a:ext>
            </a:extLst>
          </p:cNvPr>
          <p:cNvSpPr>
            <a:spLocks noGrp="1"/>
          </p:cNvSpPr>
          <p:nvPr>
            <p:ph idx="1"/>
          </p:nvPr>
        </p:nvSpPr>
        <p:spPr/>
        <p:txBody>
          <a:bodyPr/>
          <a:lstStyle/>
          <a:p>
            <a:r>
              <a:rPr lang="en-US" dirty="0"/>
              <a:t>Both data models exceeded the goal of 75% accuracy</a:t>
            </a:r>
          </a:p>
          <a:p>
            <a:pPr lvl="1"/>
            <a:r>
              <a:rPr lang="en-US" dirty="0"/>
              <a:t>Red wine 84%, White wine 79%</a:t>
            </a:r>
          </a:p>
          <a:p>
            <a:r>
              <a:rPr lang="en-US" dirty="0"/>
              <a:t>The models were very good at predicting “Average” ratings</a:t>
            </a:r>
          </a:p>
          <a:p>
            <a:r>
              <a:rPr lang="en-US" dirty="0"/>
              <a:t>Not as efficient with “Good” and “Bad” ratings</a:t>
            </a:r>
          </a:p>
          <a:p>
            <a:r>
              <a:rPr lang="en-US" dirty="0"/>
              <a:t>Limitations:</a:t>
            </a:r>
          </a:p>
          <a:p>
            <a:pPr lvl="1"/>
            <a:r>
              <a:rPr lang="en-US" dirty="0"/>
              <a:t>No data on grape types</a:t>
            </a:r>
          </a:p>
          <a:p>
            <a:pPr lvl="1"/>
            <a:r>
              <a:rPr lang="en-US" dirty="0"/>
              <a:t>Low number of “Good” and “Bad” ratings</a:t>
            </a:r>
          </a:p>
          <a:p>
            <a:pPr lvl="1"/>
            <a:r>
              <a:rPr lang="en-US" dirty="0"/>
              <a:t>Unsure if all input variables are relevant</a:t>
            </a:r>
          </a:p>
          <a:p>
            <a:r>
              <a:rPr lang="en-US" dirty="0"/>
              <a:t>Interested to test feature selection methods to lower the complexity of the model</a:t>
            </a:r>
          </a:p>
        </p:txBody>
      </p:sp>
      <p:pic>
        <p:nvPicPr>
          <p:cNvPr id="17" name="Audio 16">
            <a:hlinkClick r:id="" action="ppaction://media"/>
            <a:extLst>
              <a:ext uri="{FF2B5EF4-FFF2-40B4-BE49-F238E27FC236}">
                <a16:creationId xmlns:a16="http://schemas.microsoft.com/office/drawing/2014/main" id="{8A6556BD-3737-1AFE-FE23-1159940FABD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6403477"/>
      </p:ext>
    </p:extLst>
  </p:cSld>
  <p:clrMapOvr>
    <a:masterClrMapping/>
  </p:clrMapOvr>
  <mc:AlternateContent xmlns:mc="http://schemas.openxmlformats.org/markup-compatibility/2006">
    <mc:Choice xmlns:p14="http://schemas.microsoft.com/office/powerpoint/2010/main" Requires="p14">
      <p:transition spd="slow" p14:dur="2000" advTm="85287"/>
    </mc:Choice>
    <mc:Fallback>
      <p:transition spd="slow" advTm="85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C287-159C-DE5B-FF22-6BC71D7E75EA}"/>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89F1D2FC-F941-C577-0985-19AD144512FF}"/>
              </a:ext>
            </a:extLst>
          </p:cNvPr>
          <p:cNvSpPr>
            <a:spLocks noGrp="1"/>
          </p:cNvSpPr>
          <p:nvPr>
            <p:ph idx="1"/>
          </p:nvPr>
        </p:nvSpPr>
        <p:spPr/>
        <p:txBody>
          <a:bodyPr/>
          <a:lstStyle/>
          <a:p>
            <a:r>
              <a:rPr lang="en-US" dirty="0"/>
              <a:t>P. Cortez, A. </a:t>
            </a:r>
            <a:r>
              <a:rPr lang="en-US" dirty="0" err="1"/>
              <a:t>Cerdeira</a:t>
            </a:r>
            <a:r>
              <a:rPr lang="en-US" dirty="0"/>
              <a:t>, F. Almeida, T. Matos and J. Reis. </a:t>
            </a:r>
            <a:br>
              <a:rPr lang="en-US" dirty="0"/>
            </a:br>
            <a:r>
              <a:rPr lang="en-US" dirty="0"/>
              <a:t>Modeling wine preferences by data mining from physicochemical properties. </a:t>
            </a:r>
            <a:br>
              <a:rPr lang="en-US" dirty="0"/>
            </a:br>
            <a:r>
              <a:rPr lang="en-US" dirty="0"/>
              <a:t>In Decision Support Systems, Elsevier, 47(4):547-553. ISSN: 0167-9236.</a:t>
            </a:r>
          </a:p>
          <a:p>
            <a:r>
              <a:rPr lang="en-US" dirty="0"/>
              <a:t>Red Wine Quality, </a:t>
            </a:r>
            <a:r>
              <a:rPr lang="en-US" u="sng" dirty="0"/>
              <a:t>https://www.kaggle.com/datasets/uciml/red-wine-quality-cortez-et-al-2009</a:t>
            </a:r>
          </a:p>
          <a:p>
            <a:r>
              <a:rPr lang="en-US" dirty="0"/>
              <a:t>Beginner’s Guide To Vinho Verde Wine, </a:t>
            </a:r>
            <a:r>
              <a:rPr lang="en-US" u="sng" dirty="0"/>
              <a:t>https://winefolly.com/deep-dive/vinho-verde-the-perfect-poolside-wine-from-portugal/</a:t>
            </a:r>
          </a:p>
          <a:p>
            <a:pPr marL="0" indent="0">
              <a:buNone/>
            </a:pPr>
            <a:endParaRPr lang="en-US" dirty="0"/>
          </a:p>
          <a:p>
            <a:r>
              <a:rPr lang="en-US" dirty="0"/>
              <a:t>GitHub: </a:t>
            </a:r>
            <a:r>
              <a:rPr lang="en-US" u="sng" dirty="0"/>
              <a:t>https://github.com/dsyrjanen/wine-reviews</a:t>
            </a:r>
          </a:p>
        </p:txBody>
      </p:sp>
      <p:pic>
        <p:nvPicPr>
          <p:cNvPr id="13" name="Audio 12">
            <a:hlinkClick r:id="" action="ppaction://media"/>
            <a:extLst>
              <a:ext uri="{FF2B5EF4-FFF2-40B4-BE49-F238E27FC236}">
                <a16:creationId xmlns:a16="http://schemas.microsoft.com/office/drawing/2014/main" id="{3AAE81A4-00A4-036F-B782-FAADDD277F1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9326652"/>
      </p:ext>
    </p:extLst>
  </p:cSld>
  <p:clrMapOvr>
    <a:masterClrMapping/>
  </p:clrMapOvr>
  <mc:AlternateContent xmlns:mc="http://schemas.openxmlformats.org/markup-compatibility/2006">
    <mc:Choice xmlns:p14="http://schemas.microsoft.com/office/powerpoint/2010/main" Requires="p14">
      <p:transition spd="slow" p14:dur="2000" advTm="37077"/>
    </mc:Choice>
    <mc:Fallback>
      <p:transition spd="slow" advTm="37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8085-1FFF-44DD-A144-D794D923CF00}"/>
              </a:ext>
            </a:extLst>
          </p:cNvPr>
          <p:cNvSpPr>
            <a:spLocks noGrp="1"/>
          </p:cNvSpPr>
          <p:nvPr>
            <p:ph type="title"/>
          </p:nvPr>
        </p:nvSpPr>
        <p:spPr>
          <a:xfrm>
            <a:off x="1066800" y="642594"/>
            <a:ext cx="10058400" cy="1371600"/>
          </a:xfrm>
        </p:spPr>
        <p:txBody>
          <a:bodyPr>
            <a:normAutofit/>
          </a:bodyPr>
          <a:lstStyle/>
          <a:p>
            <a:pPr algn="ctr"/>
            <a:r>
              <a:rPr lang="en-US" dirty="0"/>
              <a:t>Goals</a:t>
            </a:r>
          </a:p>
        </p:txBody>
      </p:sp>
      <p:graphicFrame>
        <p:nvGraphicFramePr>
          <p:cNvPr id="5" name="Content Placeholder 2" descr="SmartArt Process Diagram">
            <a:extLst>
              <a:ext uri="{FF2B5EF4-FFF2-40B4-BE49-F238E27FC236}">
                <a16:creationId xmlns:a16="http://schemas.microsoft.com/office/drawing/2014/main" id="{60233515-42BF-4401-AB7F-458C06159D34}"/>
              </a:ext>
            </a:extLst>
          </p:cNvPr>
          <p:cNvGraphicFramePr>
            <a:graphicFrameLocks noGrp="1"/>
          </p:cNvGraphicFramePr>
          <p:nvPr>
            <p:ph idx="1"/>
            <p:extLst>
              <p:ext uri="{D42A27DB-BD31-4B8C-83A1-F6EECF244321}">
                <p14:modId xmlns:p14="http://schemas.microsoft.com/office/powerpoint/2010/main" val="527149261"/>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 name="Audio 19">
            <a:hlinkClick r:id="" action="ppaction://media"/>
            <a:extLst>
              <a:ext uri="{FF2B5EF4-FFF2-40B4-BE49-F238E27FC236}">
                <a16:creationId xmlns:a16="http://schemas.microsoft.com/office/drawing/2014/main" id="{77C1BE99-DA85-72D7-87D1-10BD93A925B1}"/>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3773525"/>
      </p:ext>
    </p:extLst>
  </p:cSld>
  <p:clrMapOvr>
    <a:masterClrMapping/>
  </p:clrMapOvr>
  <mc:AlternateContent xmlns:mc="http://schemas.openxmlformats.org/markup-compatibility/2006">
    <mc:Choice xmlns:p14="http://schemas.microsoft.com/office/powerpoint/2010/main" Requires="p14">
      <p:transition spd="slow" p14:dur="2000" advTm="16607"/>
    </mc:Choice>
    <mc:Fallback>
      <p:transition spd="slow" advTm="1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1AF4A-BE2D-AB16-FF35-6ACD0CAEA418}"/>
              </a:ext>
            </a:extLst>
          </p:cNvPr>
          <p:cNvSpPr>
            <a:spLocks noGrp="1"/>
          </p:cNvSpPr>
          <p:nvPr>
            <p:ph type="title"/>
          </p:nvPr>
        </p:nvSpPr>
        <p:spPr>
          <a:xfrm>
            <a:off x="6579450" y="727627"/>
            <a:ext cx="4957553" cy="851791"/>
          </a:xfrm>
        </p:spPr>
        <p:txBody>
          <a:bodyPr>
            <a:normAutofit/>
          </a:bodyPr>
          <a:lstStyle/>
          <a:p>
            <a:pPr algn="ctr"/>
            <a:r>
              <a:rPr lang="en-US" dirty="0"/>
              <a:t>Background</a:t>
            </a:r>
          </a:p>
        </p:txBody>
      </p:sp>
      <p:sp>
        <p:nvSpPr>
          <p:cNvPr id="9" name="Rectangle 8">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txBody>
          <a:bodyPr/>
          <a:lstStyle/>
          <a:p>
            <a:endParaRPr lang="en-US"/>
          </a:p>
        </p:txBody>
      </p:sp>
      <p:sp>
        <p:nvSpPr>
          <p:cNvPr id="11" name="Rectangle 10">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txBody>
          <a:bodyPr/>
          <a:lstStyle/>
          <a:p>
            <a:endParaRPr lang="en-US"/>
          </a:p>
        </p:txBody>
      </p:sp>
      <p:pic>
        <p:nvPicPr>
          <p:cNvPr id="4" name="Picture 3">
            <a:extLst>
              <a:ext uri="{FF2B5EF4-FFF2-40B4-BE49-F238E27FC236}">
                <a16:creationId xmlns:a16="http://schemas.microsoft.com/office/drawing/2014/main" id="{84DB85B6-278A-3D12-022F-A49FEC845030}"/>
              </a:ext>
            </a:extLst>
          </p:cNvPr>
          <p:cNvPicPr>
            <a:picLocks noChangeAspect="1"/>
          </p:cNvPicPr>
          <p:nvPr/>
        </p:nvPicPr>
        <p:blipFill>
          <a:blip r:embed="rId5"/>
          <a:stretch>
            <a:fillRect/>
          </a:stretch>
        </p:blipFill>
        <p:spPr>
          <a:xfrm>
            <a:off x="1627529" y="1206900"/>
            <a:ext cx="3569891" cy="4462365"/>
          </a:xfrm>
          <a:prstGeom prst="rect">
            <a:avLst/>
          </a:prstGeom>
        </p:spPr>
      </p:pic>
      <p:sp>
        <p:nvSpPr>
          <p:cNvPr id="3" name="Content Placeholder 2">
            <a:extLst>
              <a:ext uri="{FF2B5EF4-FFF2-40B4-BE49-F238E27FC236}">
                <a16:creationId xmlns:a16="http://schemas.microsoft.com/office/drawing/2014/main" id="{551A3A2C-0D3C-7D98-E99D-EF39A85ADA17}"/>
              </a:ext>
            </a:extLst>
          </p:cNvPr>
          <p:cNvSpPr>
            <a:spLocks noGrp="1"/>
          </p:cNvSpPr>
          <p:nvPr>
            <p:ph idx="1"/>
          </p:nvPr>
        </p:nvSpPr>
        <p:spPr>
          <a:xfrm>
            <a:off x="6579450" y="1579418"/>
            <a:ext cx="4957554" cy="4557358"/>
          </a:xfrm>
        </p:spPr>
        <p:txBody>
          <a:bodyPr>
            <a:normAutofit fontScale="92500" lnSpcReduction="10000"/>
          </a:bodyPr>
          <a:lstStyle/>
          <a:p>
            <a:pPr>
              <a:lnSpc>
                <a:spcPct val="90000"/>
              </a:lnSpc>
            </a:pPr>
            <a:r>
              <a:rPr lang="en-US" dirty="0"/>
              <a:t>Two datasets were created using red and white wine variants of the Portuguese “Vinho Verde” wine.</a:t>
            </a:r>
          </a:p>
          <a:p>
            <a:pPr lvl="1">
              <a:lnSpc>
                <a:spcPct val="90000"/>
              </a:lnSpc>
            </a:pPr>
            <a:r>
              <a:rPr lang="en-US" sz="1400" dirty="0"/>
              <a:t>Vinho Verde wine comes from a small region of Northern Portugal</a:t>
            </a:r>
          </a:p>
          <a:p>
            <a:pPr lvl="1">
              <a:lnSpc>
                <a:spcPct val="90000"/>
              </a:lnSpc>
            </a:pPr>
            <a:r>
              <a:rPr lang="en-US" sz="1400" dirty="0"/>
              <a:t>Known as a “super-value” wine</a:t>
            </a:r>
          </a:p>
          <a:p>
            <a:pPr lvl="1">
              <a:lnSpc>
                <a:spcPct val="90000"/>
              </a:lnSpc>
            </a:pPr>
            <a:r>
              <a:rPr lang="en-US" sz="1400" dirty="0"/>
              <a:t>Vast majority are white wines</a:t>
            </a:r>
          </a:p>
          <a:p>
            <a:pPr>
              <a:lnSpc>
                <a:spcPct val="90000"/>
              </a:lnSpc>
            </a:pPr>
            <a:endParaRPr lang="en-US" dirty="0"/>
          </a:p>
          <a:p>
            <a:pPr>
              <a:lnSpc>
                <a:spcPct val="90000"/>
              </a:lnSpc>
            </a:pPr>
            <a:r>
              <a:rPr lang="en-US" dirty="0"/>
              <a:t>The inputs include 11 different objective attributes (alcohol, pH, etc.)</a:t>
            </a:r>
          </a:p>
          <a:p>
            <a:pPr>
              <a:lnSpc>
                <a:spcPct val="90000"/>
              </a:lnSpc>
            </a:pPr>
            <a:endParaRPr lang="en-US" dirty="0"/>
          </a:p>
          <a:p>
            <a:pPr>
              <a:lnSpc>
                <a:spcPct val="90000"/>
              </a:lnSpc>
            </a:pPr>
            <a:r>
              <a:rPr lang="en-US" dirty="0"/>
              <a:t>The output is the median of at least three wine experts</a:t>
            </a:r>
          </a:p>
          <a:p>
            <a:pPr lvl="1">
              <a:lnSpc>
                <a:spcPct val="90000"/>
              </a:lnSpc>
            </a:pPr>
            <a:r>
              <a:rPr lang="en-US" sz="1400" dirty="0"/>
              <a:t>Quality scores are listed between 1 and 10</a:t>
            </a:r>
          </a:p>
          <a:p>
            <a:pPr>
              <a:lnSpc>
                <a:spcPct val="90000"/>
              </a:lnSpc>
            </a:pPr>
            <a:endParaRPr lang="en-US" dirty="0"/>
          </a:p>
          <a:p>
            <a:pPr>
              <a:lnSpc>
                <a:spcPct val="90000"/>
              </a:lnSpc>
            </a:pPr>
            <a:r>
              <a:rPr lang="en-US" dirty="0"/>
              <a:t>There are no data points listed for type of grape, brand, or price due to privacy issues</a:t>
            </a:r>
          </a:p>
          <a:p>
            <a:pPr>
              <a:lnSpc>
                <a:spcPct val="90000"/>
              </a:lnSpc>
            </a:pPr>
            <a:endParaRPr lang="en-US" dirty="0"/>
          </a:p>
          <a:p>
            <a:pPr>
              <a:lnSpc>
                <a:spcPct val="90000"/>
              </a:lnSpc>
            </a:pPr>
            <a:r>
              <a:rPr lang="en-US" dirty="0"/>
              <a:t>Number of Instances:</a:t>
            </a:r>
          </a:p>
          <a:p>
            <a:pPr lvl="1">
              <a:lnSpc>
                <a:spcPct val="90000"/>
              </a:lnSpc>
            </a:pPr>
            <a:r>
              <a:rPr lang="en-US" sz="1400" dirty="0"/>
              <a:t>Red wine – 1,599</a:t>
            </a:r>
          </a:p>
          <a:p>
            <a:pPr lvl="1">
              <a:lnSpc>
                <a:spcPct val="90000"/>
              </a:lnSpc>
            </a:pPr>
            <a:r>
              <a:rPr lang="en-US" sz="1400" dirty="0"/>
              <a:t>White wine – 4,898</a:t>
            </a:r>
            <a:endParaRPr lang="en-US" sz="1500" dirty="0"/>
          </a:p>
        </p:txBody>
      </p:sp>
      <p:pic>
        <p:nvPicPr>
          <p:cNvPr id="22" name="Audio 21">
            <a:hlinkClick r:id="" action="ppaction://media"/>
            <a:extLst>
              <a:ext uri="{FF2B5EF4-FFF2-40B4-BE49-F238E27FC236}">
                <a16:creationId xmlns:a16="http://schemas.microsoft.com/office/drawing/2014/main" id="{CDB8D910-FAA3-8143-475C-87985E197E9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4943026"/>
      </p:ext>
    </p:extLst>
  </p:cSld>
  <p:clrMapOvr>
    <a:masterClrMapping/>
  </p:clrMapOvr>
  <mc:AlternateContent xmlns:mc="http://schemas.openxmlformats.org/markup-compatibility/2006">
    <mc:Choice xmlns:p14="http://schemas.microsoft.com/office/powerpoint/2010/main" Requires="p14">
      <p:transition spd="slow" p14:dur="2000" advTm="59913"/>
    </mc:Choice>
    <mc:Fallback>
      <p:transition spd="slow" advTm="5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FF40-D7B6-FC61-E434-00E66F3B32EF}"/>
              </a:ext>
            </a:extLst>
          </p:cNvPr>
          <p:cNvSpPr>
            <a:spLocks noGrp="1"/>
          </p:cNvSpPr>
          <p:nvPr>
            <p:ph type="title"/>
          </p:nvPr>
        </p:nvSpPr>
        <p:spPr/>
        <p:txBody>
          <a:bodyPr/>
          <a:lstStyle/>
          <a:p>
            <a:r>
              <a:rPr lang="en-US" dirty="0"/>
              <a:t>Data</a:t>
            </a:r>
          </a:p>
        </p:txBody>
      </p:sp>
      <p:pic>
        <p:nvPicPr>
          <p:cNvPr id="7" name="Content Placeholder 6" descr="A table of numbers and letters&#10;&#10;Description automatically generated">
            <a:extLst>
              <a:ext uri="{FF2B5EF4-FFF2-40B4-BE49-F238E27FC236}">
                <a16:creationId xmlns:a16="http://schemas.microsoft.com/office/drawing/2014/main" id="{E40DB705-3FBF-EBC2-79AE-5E0D1791EE44}"/>
              </a:ext>
            </a:extLst>
          </p:cNvPr>
          <p:cNvPicPr>
            <a:picLocks noGrp="1" noChangeAspect="1"/>
          </p:cNvPicPr>
          <p:nvPr>
            <p:ph sz="half" idx="1"/>
          </p:nvPr>
        </p:nvPicPr>
        <p:blipFill>
          <a:blip r:embed="rId5"/>
          <a:stretch>
            <a:fillRect/>
          </a:stretch>
        </p:blipFill>
        <p:spPr>
          <a:xfrm>
            <a:off x="696679" y="2103120"/>
            <a:ext cx="5921772" cy="3854335"/>
          </a:xfrm>
        </p:spPr>
      </p:pic>
      <p:pic>
        <p:nvPicPr>
          <p:cNvPr id="9" name="Content Placeholder 8" descr="A screenshot of a computer&#10;&#10;Description automatically generated">
            <a:extLst>
              <a:ext uri="{FF2B5EF4-FFF2-40B4-BE49-F238E27FC236}">
                <a16:creationId xmlns:a16="http://schemas.microsoft.com/office/drawing/2014/main" id="{AC9DDD4B-15E8-F7C9-77B6-D89605D903D0}"/>
              </a:ext>
            </a:extLst>
          </p:cNvPr>
          <p:cNvPicPr>
            <a:picLocks noGrp="1" noChangeAspect="1"/>
          </p:cNvPicPr>
          <p:nvPr>
            <p:ph sz="half" idx="2"/>
          </p:nvPr>
        </p:nvPicPr>
        <p:blipFill>
          <a:blip r:embed="rId6"/>
          <a:stretch>
            <a:fillRect/>
          </a:stretch>
        </p:blipFill>
        <p:spPr>
          <a:xfrm>
            <a:off x="6996571" y="2103121"/>
            <a:ext cx="4498750" cy="3854334"/>
          </a:xfrm>
        </p:spPr>
      </p:pic>
      <p:pic>
        <p:nvPicPr>
          <p:cNvPr id="15" name="Audio 14">
            <a:hlinkClick r:id="" action="ppaction://media"/>
            <a:extLst>
              <a:ext uri="{FF2B5EF4-FFF2-40B4-BE49-F238E27FC236}">
                <a16:creationId xmlns:a16="http://schemas.microsoft.com/office/drawing/2014/main" id="{8D475403-2FFA-6D31-3662-7B12D791031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1326086"/>
      </p:ext>
    </p:extLst>
  </p:cSld>
  <p:clrMapOvr>
    <a:masterClrMapping/>
  </p:clrMapOvr>
  <mc:AlternateContent xmlns:mc="http://schemas.openxmlformats.org/markup-compatibility/2006">
    <mc:Choice xmlns:p14="http://schemas.microsoft.com/office/powerpoint/2010/main" Requires="p14">
      <p:transition spd="slow" p14:dur="2000" advTm="30993"/>
    </mc:Choice>
    <mc:Fallback>
      <p:transition spd="slow" advTm="30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4A7A5B0-A86B-4B2D-B579-7DD940594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US"/>
          </a:p>
        </p:txBody>
      </p:sp>
      <p:sp>
        <p:nvSpPr>
          <p:cNvPr id="34" name="Rectangle 33">
            <a:extLst>
              <a:ext uri="{FF2B5EF4-FFF2-40B4-BE49-F238E27FC236}">
                <a16:creationId xmlns:a16="http://schemas.microsoft.com/office/drawing/2014/main" id="{D92E8A20-C7E5-410C-8629-67A146626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pic>
        <p:nvPicPr>
          <p:cNvPr id="14" name="Content Placeholder 13" descr="A graph with numbers and a bar&#10;&#10;Description automatically generated with medium confidence">
            <a:extLst>
              <a:ext uri="{FF2B5EF4-FFF2-40B4-BE49-F238E27FC236}">
                <a16:creationId xmlns:a16="http://schemas.microsoft.com/office/drawing/2014/main" id="{6F6E7BF3-8A8A-726E-C5EE-BB18FAF2EA43}"/>
              </a:ext>
            </a:extLst>
          </p:cNvPr>
          <p:cNvPicPr>
            <a:picLocks noGrp="1" noChangeAspect="1"/>
          </p:cNvPicPr>
          <p:nvPr>
            <p:ph sz="half" idx="2"/>
          </p:nvPr>
        </p:nvPicPr>
        <p:blipFill>
          <a:blip r:embed="rId5"/>
          <a:stretch>
            <a:fillRect/>
          </a:stretch>
        </p:blipFill>
        <p:spPr>
          <a:xfrm>
            <a:off x="1179259" y="643468"/>
            <a:ext cx="4206240" cy="5552793"/>
          </a:xfrm>
          <a:prstGeom prst="rect">
            <a:avLst/>
          </a:prstGeom>
        </p:spPr>
      </p:pic>
      <p:pic>
        <p:nvPicPr>
          <p:cNvPr id="11" name="Content Placeholder 10" descr="A graph with different colored bars&#10;&#10;Description automatically generated">
            <a:extLst>
              <a:ext uri="{FF2B5EF4-FFF2-40B4-BE49-F238E27FC236}">
                <a16:creationId xmlns:a16="http://schemas.microsoft.com/office/drawing/2014/main" id="{244417ED-2644-BF40-0E9B-8759F7DDD065}"/>
              </a:ext>
            </a:extLst>
          </p:cNvPr>
          <p:cNvPicPr>
            <a:picLocks noGrp="1" noChangeAspect="1"/>
          </p:cNvPicPr>
          <p:nvPr>
            <p:ph sz="half" idx="1"/>
          </p:nvPr>
        </p:nvPicPr>
        <p:blipFill>
          <a:blip r:embed="rId6"/>
          <a:stretch>
            <a:fillRect/>
          </a:stretch>
        </p:blipFill>
        <p:spPr>
          <a:xfrm>
            <a:off x="6799623" y="643467"/>
            <a:ext cx="4206153" cy="5571066"/>
          </a:xfrm>
          <a:prstGeom prst="rect">
            <a:avLst/>
          </a:prstGeom>
        </p:spPr>
      </p:pic>
      <p:pic>
        <p:nvPicPr>
          <p:cNvPr id="41" name="Audio 40">
            <a:hlinkClick r:id="" action="ppaction://media"/>
            <a:extLst>
              <a:ext uri="{FF2B5EF4-FFF2-40B4-BE49-F238E27FC236}">
                <a16:creationId xmlns:a16="http://schemas.microsoft.com/office/drawing/2014/main" id="{5D9DEBFC-8C4C-FD7F-40D3-4259E3678A3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8771680"/>
      </p:ext>
    </p:extLst>
  </p:cSld>
  <p:clrMapOvr>
    <a:masterClrMapping/>
  </p:clrMapOvr>
  <mc:AlternateContent xmlns:mc="http://schemas.openxmlformats.org/markup-compatibility/2006">
    <mc:Choice xmlns:p14="http://schemas.microsoft.com/office/powerpoint/2010/main" Requires="p14">
      <p:transition spd="slow" p14:dur="2000" advTm="17003"/>
    </mc:Choice>
    <mc:Fallback>
      <p:transition spd="slow" advTm="17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7" name="Rectangle 2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9" name="Rectangle 2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541D94A-DC57-D6DE-812C-5A11CC8FE551}"/>
              </a:ext>
            </a:extLst>
          </p:cNvPr>
          <p:cNvPicPr>
            <a:picLocks noGrp="1" noChangeAspect="1"/>
          </p:cNvPicPr>
          <p:nvPr>
            <p:ph idx="1"/>
          </p:nvPr>
        </p:nvPicPr>
        <p:blipFill>
          <a:blip r:embed="rId5"/>
          <a:stretch>
            <a:fillRect/>
          </a:stretch>
        </p:blipFill>
        <p:spPr>
          <a:xfrm>
            <a:off x="291571" y="1411615"/>
            <a:ext cx="7569751" cy="4049817"/>
          </a:xfrm>
          <a:prstGeom prst="rect">
            <a:avLst/>
          </a:prstGeom>
        </p:spPr>
      </p:pic>
      <p:sp>
        <p:nvSpPr>
          <p:cNvPr id="42" name="Rectangle 41">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6D2C3-971F-B2CE-AEF8-C371074199C4}"/>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800" cap="all" spc="-100"/>
              <a:t>White Wine Trends</a:t>
            </a:r>
          </a:p>
        </p:txBody>
      </p:sp>
      <p:sp>
        <p:nvSpPr>
          <p:cNvPr id="44" name="Rectangle 43">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6" name="Straight Connector 45">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E4613126-0962-63B0-0754-E0CE70A51DE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9228233"/>
      </p:ext>
    </p:extLst>
  </p:cSld>
  <p:clrMapOvr>
    <a:masterClrMapping/>
  </p:clrMapOvr>
  <mc:AlternateContent xmlns:mc="http://schemas.openxmlformats.org/markup-compatibility/2006">
    <mc:Choice xmlns:p14="http://schemas.microsoft.com/office/powerpoint/2010/main" Requires="p14">
      <p:transition spd="slow" p14:dur="2000" advTm="28776"/>
    </mc:Choice>
    <mc:Fallback>
      <p:transition spd="slow" advTm="2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27" name="Rectangle 26">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9" name="Rectangle 28">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31" name="Group 3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2" name="Straight Connector 31">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541D94A-DC57-D6DE-812C-5A11CC8FE551}"/>
              </a:ext>
            </a:extLst>
          </p:cNvPr>
          <p:cNvPicPr>
            <a:picLocks noGrp="1" noChangeAspect="1"/>
          </p:cNvPicPr>
          <p:nvPr>
            <p:ph idx="1"/>
          </p:nvPr>
        </p:nvPicPr>
        <p:blipFill>
          <a:blip r:embed="rId5"/>
          <a:srcRect/>
          <a:stretch/>
        </p:blipFill>
        <p:spPr>
          <a:xfrm>
            <a:off x="291571" y="1411615"/>
            <a:ext cx="7569751" cy="4049817"/>
          </a:xfrm>
          <a:prstGeom prst="rect">
            <a:avLst/>
          </a:prstGeom>
        </p:spPr>
      </p:pic>
      <p:sp>
        <p:nvSpPr>
          <p:cNvPr id="42" name="Rectangle 41">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6D2C3-971F-B2CE-AEF8-C371074199C4}"/>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800" cap="all" spc="-100" dirty="0"/>
              <a:t>RED</a:t>
            </a:r>
            <a:br>
              <a:rPr lang="en-US" sz="4800" cap="all" spc="-100" dirty="0"/>
            </a:br>
            <a:r>
              <a:rPr lang="en-US" sz="4800" cap="all" spc="-100" dirty="0"/>
              <a:t>Wine Trends</a:t>
            </a:r>
          </a:p>
        </p:txBody>
      </p:sp>
      <p:sp>
        <p:nvSpPr>
          <p:cNvPr id="44" name="Rectangle 43">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6" name="Straight Connector 45">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 name="Audio 9">
            <a:hlinkClick r:id="" action="ppaction://media"/>
            <a:extLst>
              <a:ext uri="{FF2B5EF4-FFF2-40B4-BE49-F238E27FC236}">
                <a16:creationId xmlns:a16="http://schemas.microsoft.com/office/drawing/2014/main" id="{199DC9B6-0EA2-B9D7-305E-4FD3B465FF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34922406"/>
      </p:ext>
    </p:extLst>
  </p:cSld>
  <p:clrMapOvr>
    <a:masterClrMapping/>
  </p:clrMapOvr>
  <mc:AlternateContent xmlns:mc="http://schemas.openxmlformats.org/markup-compatibility/2006">
    <mc:Choice xmlns:p14="http://schemas.microsoft.com/office/powerpoint/2010/main" Requires="p14">
      <p:transition spd="slow" p14:dur="2000" advTm="15839"/>
    </mc:Choice>
    <mc:Fallback>
      <p:transition spd="slow" advTm="15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8316EA-71A0-34E4-609C-59D06862C76F}"/>
              </a:ext>
            </a:extLst>
          </p:cNvPr>
          <p:cNvSpPr>
            <a:spLocks noGrp="1"/>
          </p:cNvSpPr>
          <p:nvPr>
            <p:ph type="title"/>
          </p:nvPr>
        </p:nvSpPr>
        <p:spPr>
          <a:xfrm>
            <a:off x="1066800" y="642594"/>
            <a:ext cx="10058400" cy="1371600"/>
          </a:xfrm>
        </p:spPr>
        <p:txBody>
          <a:bodyPr>
            <a:normAutofit/>
          </a:bodyPr>
          <a:lstStyle/>
          <a:p>
            <a:pPr algn="ctr"/>
            <a:r>
              <a:rPr lang="en-US"/>
              <a:t>White Wine Model</a:t>
            </a:r>
          </a:p>
        </p:txBody>
      </p:sp>
      <p:graphicFrame>
        <p:nvGraphicFramePr>
          <p:cNvPr id="20" name="Content Placeholder 4">
            <a:extLst>
              <a:ext uri="{FF2B5EF4-FFF2-40B4-BE49-F238E27FC236}">
                <a16:creationId xmlns:a16="http://schemas.microsoft.com/office/drawing/2014/main" id="{A8D808A8-6848-A5A0-C1B7-348168011CED}"/>
              </a:ext>
            </a:extLst>
          </p:cNvPr>
          <p:cNvGraphicFramePr>
            <a:graphicFrameLocks noGrp="1"/>
          </p:cNvGraphicFramePr>
          <p:nvPr>
            <p:ph idx="1"/>
            <p:extLst>
              <p:ext uri="{D42A27DB-BD31-4B8C-83A1-F6EECF244321}">
                <p14:modId xmlns:p14="http://schemas.microsoft.com/office/powerpoint/2010/main" val="2727066640"/>
              </p:ext>
            </p:extLst>
          </p:nvPr>
        </p:nvGraphicFramePr>
        <p:xfrm>
          <a:off x="1066800" y="2543327"/>
          <a:ext cx="10058402" cy="3259088"/>
        </p:xfrm>
        <a:graphic>
          <a:graphicData uri="http://schemas.openxmlformats.org/drawingml/2006/table">
            <a:tbl>
              <a:tblPr firstRow="1" bandRow="1">
                <a:tableStyleId>{5C22544A-7EE6-4342-B048-85BDC9FD1C3A}</a:tableStyleId>
              </a:tblPr>
              <a:tblGrid>
                <a:gridCol w="2041851">
                  <a:extLst>
                    <a:ext uri="{9D8B030D-6E8A-4147-A177-3AD203B41FA5}">
                      <a16:colId xmlns:a16="http://schemas.microsoft.com/office/drawing/2014/main" val="3206641139"/>
                    </a:ext>
                  </a:extLst>
                </a:gridCol>
                <a:gridCol w="2036575">
                  <a:extLst>
                    <a:ext uri="{9D8B030D-6E8A-4147-A177-3AD203B41FA5}">
                      <a16:colId xmlns:a16="http://schemas.microsoft.com/office/drawing/2014/main" val="4133269712"/>
                    </a:ext>
                  </a:extLst>
                </a:gridCol>
                <a:gridCol w="1906826">
                  <a:extLst>
                    <a:ext uri="{9D8B030D-6E8A-4147-A177-3AD203B41FA5}">
                      <a16:colId xmlns:a16="http://schemas.microsoft.com/office/drawing/2014/main" val="2216848449"/>
                    </a:ext>
                  </a:extLst>
                </a:gridCol>
                <a:gridCol w="2036575">
                  <a:extLst>
                    <a:ext uri="{9D8B030D-6E8A-4147-A177-3AD203B41FA5}">
                      <a16:colId xmlns:a16="http://schemas.microsoft.com/office/drawing/2014/main" val="3321578001"/>
                    </a:ext>
                  </a:extLst>
                </a:gridCol>
                <a:gridCol w="2036575">
                  <a:extLst>
                    <a:ext uri="{9D8B030D-6E8A-4147-A177-3AD203B41FA5}">
                      <a16:colId xmlns:a16="http://schemas.microsoft.com/office/drawing/2014/main" val="2607084823"/>
                    </a:ext>
                  </a:extLst>
                </a:gridCol>
              </a:tblGrid>
              <a:tr h="465584">
                <a:tc>
                  <a:txBody>
                    <a:bodyPr/>
                    <a:lstStyle/>
                    <a:p>
                      <a:endParaRPr lang="en-US" sz="2100"/>
                    </a:p>
                  </a:txBody>
                  <a:tcPr marL="105814" marR="105814" marT="52907" marB="52907"/>
                </a:tc>
                <a:tc>
                  <a:txBody>
                    <a:bodyPr/>
                    <a:lstStyle/>
                    <a:p>
                      <a:r>
                        <a:rPr lang="en-US" sz="2100"/>
                        <a:t>Precision</a:t>
                      </a:r>
                    </a:p>
                  </a:txBody>
                  <a:tcPr marL="105814" marR="105814" marT="52907" marB="52907"/>
                </a:tc>
                <a:tc>
                  <a:txBody>
                    <a:bodyPr/>
                    <a:lstStyle/>
                    <a:p>
                      <a:r>
                        <a:rPr lang="en-US" sz="2100"/>
                        <a:t>Recall</a:t>
                      </a:r>
                    </a:p>
                  </a:txBody>
                  <a:tcPr marL="105814" marR="105814" marT="52907" marB="52907"/>
                </a:tc>
                <a:tc>
                  <a:txBody>
                    <a:bodyPr/>
                    <a:lstStyle/>
                    <a:p>
                      <a:r>
                        <a:rPr lang="en-US" sz="2100"/>
                        <a:t>f1-score</a:t>
                      </a:r>
                    </a:p>
                  </a:txBody>
                  <a:tcPr marL="105814" marR="105814" marT="52907" marB="52907"/>
                </a:tc>
                <a:tc>
                  <a:txBody>
                    <a:bodyPr/>
                    <a:lstStyle/>
                    <a:p>
                      <a:r>
                        <a:rPr lang="en-US" sz="2100"/>
                        <a:t>Support</a:t>
                      </a:r>
                    </a:p>
                  </a:txBody>
                  <a:tcPr marL="105814" marR="105814" marT="52907" marB="52907"/>
                </a:tc>
                <a:extLst>
                  <a:ext uri="{0D108BD9-81ED-4DB2-BD59-A6C34878D82A}">
                    <a16:rowId xmlns:a16="http://schemas.microsoft.com/office/drawing/2014/main" val="2584800923"/>
                  </a:ext>
                </a:extLst>
              </a:tr>
              <a:tr h="465584">
                <a:tc>
                  <a:txBody>
                    <a:bodyPr/>
                    <a:lstStyle/>
                    <a:p>
                      <a:r>
                        <a:rPr lang="en-US" sz="2100"/>
                        <a:t>Average</a:t>
                      </a:r>
                    </a:p>
                  </a:txBody>
                  <a:tcPr marL="105814" marR="105814" marT="52907" marB="52907"/>
                </a:tc>
                <a:tc>
                  <a:txBody>
                    <a:bodyPr/>
                    <a:lstStyle/>
                    <a:p>
                      <a:r>
                        <a:rPr lang="en-US" sz="2100"/>
                        <a:t>0.84</a:t>
                      </a:r>
                    </a:p>
                  </a:txBody>
                  <a:tcPr marL="105814" marR="105814" marT="52907" marB="52907"/>
                </a:tc>
                <a:tc>
                  <a:txBody>
                    <a:bodyPr/>
                    <a:lstStyle/>
                    <a:p>
                      <a:r>
                        <a:rPr lang="en-US" sz="2100"/>
                        <a:t>0.89</a:t>
                      </a:r>
                    </a:p>
                  </a:txBody>
                  <a:tcPr marL="105814" marR="105814" marT="52907" marB="52907"/>
                </a:tc>
                <a:tc>
                  <a:txBody>
                    <a:bodyPr/>
                    <a:lstStyle/>
                    <a:p>
                      <a:r>
                        <a:rPr lang="en-US" sz="2100"/>
                        <a:t>0.86</a:t>
                      </a:r>
                    </a:p>
                  </a:txBody>
                  <a:tcPr marL="105814" marR="105814" marT="52907" marB="52907"/>
                </a:tc>
                <a:tc>
                  <a:txBody>
                    <a:bodyPr/>
                    <a:lstStyle/>
                    <a:p>
                      <a:r>
                        <a:rPr lang="en-US" sz="2100"/>
                        <a:t>917</a:t>
                      </a:r>
                    </a:p>
                  </a:txBody>
                  <a:tcPr marL="105814" marR="105814" marT="52907" marB="52907"/>
                </a:tc>
                <a:extLst>
                  <a:ext uri="{0D108BD9-81ED-4DB2-BD59-A6C34878D82A}">
                    <a16:rowId xmlns:a16="http://schemas.microsoft.com/office/drawing/2014/main" val="2496417832"/>
                  </a:ext>
                </a:extLst>
              </a:tr>
              <a:tr h="465584">
                <a:tc>
                  <a:txBody>
                    <a:bodyPr/>
                    <a:lstStyle/>
                    <a:p>
                      <a:r>
                        <a:rPr lang="en-US" sz="2100"/>
                        <a:t>Bad</a:t>
                      </a:r>
                    </a:p>
                  </a:txBody>
                  <a:tcPr marL="105814" marR="105814" marT="52907" marB="52907"/>
                </a:tc>
                <a:tc>
                  <a:txBody>
                    <a:bodyPr/>
                    <a:lstStyle/>
                    <a:p>
                      <a:r>
                        <a:rPr lang="en-US" sz="2100"/>
                        <a:t>0.38</a:t>
                      </a:r>
                    </a:p>
                  </a:txBody>
                  <a:tcPr marL="105814" marR="105814" marT="52907" marB="52907"/>
                </a:tc>
                <a:tc>
                  <a:txBody>
                    <a:bodyPr/>
                    <a:lstStyle/>
                    <a:p>
                      <a:r>
                        <a:rPr lang="en-US" sz="2100"/>
                        <a:t>0.15</a:t>
                      </a:r>
                    </a:p>
                  </a:txBody>
                  <a:tcPr marL="105814" marR="105814" marT="52907" marB="52907"/>
                </a:tc>
                <a:tc>
                  <a:txBody>
                    <a:bodyPr/>
                    <a:lstStyle/>
                    <a:p>
                      <a:r>
                        <a:rPr lang="en-US" sz="2100"/>
                        <a:t>0.21</a:t>
                      </a:r>
                    </a:p>
                  </a:txBody>
                  <a:tcPr marL="105814" marR="105814" marT="52907" marB="52907"/>
                </a:tc>
                <a:tc>
                  <a:txBody>
                    <a:bodyPr/>
                    <a:lstStyle/>
                    <a:p>
                      <a:r>
                        <a:rPr lang="en-US" sz="2100"/>
                        <a:t>41</a:t>
                      </a:r>
                    </a:p>
                  </a:txBody>
                  <a:tcPr marL="105814" marR="105814" marT="52907" marB="52907"/>
                </a:tc>
                <a:extLst>
                  <a:ext uri="{0D108BD9-81ED-4DB2-BD59-A6C34878D82A}">
                    <a16:rowId xmlns:a16="http://schemas.microsoft.com/office/drawing/2014/main" val="529581944"/>
                  </a:ext>
                </a:extLst>
              </a:tr>
              <a:tr h="465584">
                <a:tc>
                  <a:txBody>
                    <a:bodyPr/>
                    <a:lstStyle/>
                    <a:p>
                      <a:r>
                        <a:rPr lang="en-US" sz="2100"/>
                        <a:t>Good</a:t>
                      </a:r>
                    </a:p>
                  </a:txBody>
                  <a:tcPr marL="105814" marR="105814" marT="52907" marB="52907"/>
                </a:tc>
                <a:tc>
                  <a:txBody>
                    <a:bodyPr/>
                    <a:lstStyle/>
                    <a:p>
                      <a:r>
                        <a:rPr lang="en-US" sz="2100"/>
                        <a:t>0.61</a:t>
                      </a:r>
                    </a:p>
                  </a:txBody>
                  <a:tcPr marL="105814" marR="105814" marT="52907" marB="52907"/>
                </a:tc>
                <a:tc>
                  <a:txBody>
                    <a:bodyPr/>
                    <a:lstStyle/>
                    <a:p>
                      <a:r>
                        <a:rPr lang="en-US" sz="2100"/>
                        <a:t>0.54</a:t>
                      </a:r>
                    </a:p>
                  </a:txBody>
                  <a:tcPr marL="105814" marR="105814" marT="52907" marB="52907"/>
                </a:tc>
                <a:tc>
                  <a:txBody>
                    <a:bodyPr/>
                    <a:lstStyle/>
                    <a:p>
                      <a:r>
                        <a:rPr lang="en-US" sz="2100"/>
                        <a:t>0.58</a:t>
                      </a:r>
                    </a:p>
                  </a:txBody>
                  <a:tcPr marL="105814" marR="105814" marT="52907" marB="52907"/>
                </a:tc>
                <a:tc>
                  <a:txBody>
                    <a:bodyPr/>
                    <a:lstStyle/>
                    <a:p>
                      <a:r>
                        <a:rPr lang="en-US" sz="2100"/>
                        <a:t>267</a:t>
                      </a:r>
                    </a:p>
                  </a:txBody>
                  <a:tcPr marL="105814" marR="105814" marT="52907" marB="52907"/>
                </a:tc>
                <a:extLst>
                  <a:ext uri="{0D108BD9-81ED-4DB2-BD59-A6C34878D82A}">
                    <a16:rowId xmlns:a16="http://schemas.microsoft.com/office/drawing/2014/main" val="2960847393"/>
                  </a:ext>
                </a:extLst>
              </a:tr>
              <a:tr h="465584">
                <a:tc>
                  <a:txBody>
                    <a:bodyPr/>
                    <a:lstStyle/>
                    <a:p>
                      <a:r>
                        <a:rPr lang="en-US" sz="2100"/>
                        <a:t>Accuracy</a:t>
                      </a:r>
                    </a:p>
                  </a:txBody>
                  <a:tcPr marL="105814" marR="105814" marT="52907" marB="52907"/>
                </a:tc>
                <a:tc>
                  <a:txBody>
                    <a:bodyPr/>
                    <a:lstStyle/>
                    <a:p>
                      <a:endParaRPr lang="en-US" sz="2100"/>
                    </a:p>
                  </a:txBody>
                  <a:tcPr marL="105814" marR="105814" marT="52907" marB="52907"/>
                </a:tc>
                <a:tc>
                  <a:txBody>
                    <a:bodyPr/>
                    <a:lstStyle/>
                    <a:p>
                      <a:endParaRPr lang="en-US" sz="2100"/>
                    </a:p>
                  </a:txBody>
                  <a:tcPr marL="105814" marR="105814" marT="52907" marB="52907"/>
                </a:tc>
                <a:tc>
                  <a:txBody>
                    <a:bodyPr/>
                    <a:lstStyle/>
                    <a:p>
                      <a:r>
                        <a:rPr lang="en-US" sz="2100"/>
                        <a:t>0.79</a:t>
                      </a:r>
                    </a:p>
                  </a:txBody>
                  <a:tcPr marL="105814" marR="105814" marT="52907" marB="52907"/>
                </a:tc>
                <a:tc>
                  <a:txBody>
                    <a:bodyPr/>
                    <a:lstStyle/>
                    <a:p>
                      <a:r>
                        <a:rPr lang="en-US" sz="2100"/>
                        <a:t>1225</a:t>
                      </a:r>
                    </a:p>
                  </a:txBody>
                  <a:tcPr marL="105814" marR="105814" marT="52907" marB="52907"/>
                </a:tc>
                <a:extLst>
                  <a:ext uri="{0D108BD9-81ED-4DB2-BD59-A6C34878D82A}">
                    <a16:rowId xmlns:a16="http://schemas.microsoft.com/office/drawing/2014/main" val="1597471083"/>
                  </a:ext>
                </a:extLst>
              </a:tr>
              <a:tr h="465584">
                <a:tc>
                  <a:txBody>
                    <a:bodyPr/>
                    <a:lstStyle/>
                    <a:p>
                      <a:r>
                        <a:rPr lang="en-US" sz="2100"/>
                        <a:t>Macro Avg</a:t>
                      </a:r>
                    </a:p>
                  </a:txBody>
                  <a:tcPr marL="105814" marR="105814" marT="52907" marB="52907"/>
                </a:tc>
                <a:tc>
                  <a:txBody>
                    <a:bodyPr/>
                    <a:lstStyle/>
                    <a:p>
                      <a:r>
                        <a:rPr lang="en-US" sz="2100"/>
                        <a:t>0.61</a:t>
                      </a:r>
                    </a:p>
                  </a:txBody>
                  <a:tcPr marL="105814" marR="105814" marT="52907" marB="52907"/>
                </a:tc>
                <a:tc>
                  <a:txBody>
                    <a:bodyPr/>
                    <a:lstStyle/>
                    <a:p>
                      <a:r>
                        <a:rPr lang="en-US" sz="2100"/>
                        <a:t>0.53</a:t>
                      </a:r>
                    </a:p>
                  </a:txBody>
                  <a:tcPr marL="105814" marR="105814" marT="52907" marB="52907"/>
                </a:tc>
                <a:tc>
                  <a:txBody>
                    <a:bodyPr/>
                    <a:lstStyle/>
                    <a:p>
                      <a:r>
                        <a:rPr lang="en-US" sz="2100"/>
                        <a:t>0.55</a:t>
                      </a:r>
                    </a:p>
                  </a:txBody>
                  <a:tcPr marL="105814" marR="105814" marT="52907" marB="52907"/>
                </a:tc>
                <a:tc>
                  <a:txBody>
                    <a:bodyPr/>
                    <a:lstStyle/>
                    <a:p>
                      <a:r>
                        <a:rPr lang="en-US" sz="2100"/>
                        <a:t>1225</a:t>
                      </a:r>
                    </a:p>
                  </a:txBody>
                  <a:tcPr marL="105814" marR="105814" marT="52907" marB="52907"/>
                </a:tc>
                <a:extLst>
                  <a:ext uri="{0D108BD9-81ED-4DB2-BD59-A6C34878D82A}">
                    <a16:rowId xmlns:a16="http://schemas.microsoft.com/office/drawing/2014/main" val="131713974"/>
                  </a:ext>
                </a:extLst>
              </a:tr>
              <a:tr h="465584">
                <a:tc>
                  <a:txBody>
                    <a:bodyPr/>
                    <a:lstStyle/>
                    <a:p>
                      <a:r>
                        <a:rPr lang="en-US" sz="2100"/>
                        <a:t>Weighted Avg</a:t>
                      </a:r>
                    </a:p>
                  </a:txBody>
                  <a:tcPr marL="105814" marR="105814" marT="52907" marB="52907"/>
                </a:tc>
                <a:tc>
                  <a:txBody>
                    <a:bodyPr/>
                    <a:lstStyle/>
                    <a:p>
                      <a:r>
                        <a:rPr lang="en-US" sz="2100"/>
                        <a:t>0.77</a:t>
                      </a:r>
                    </a:p>
                  </a:txBody>
                  <a:tcPr marL="105814" marR="105814" marT="52907" marB="52907"/>
                </a:tc>
                <a:tc>
                  <a:txBody>
                    <a:bodyPr/>
                    <a:lstStyle/>
                    <a:p>
                      <a:r>
                        <a:rPr lang="en-US" sz="2100"/>
                        <a:t>0.79</a:t>
                      </a:r>
                    </a:p>
                  </a:txBody>
                  <a:tcPr marL="105814" marR="105814" marT="52907" marB="52907"/>
                </a:tc>
                <a:tc>
                  <a:txBody>
                    <a:bodyPr/>
                    <a:lstStyle/>
                    <a:p>
                      <a:r>
                        <a:rPr lang="en-US" sz="2100"/>
                        <a:t>0.78</a:t>
                      </a:r>
                    </a:p>
                  </a:txBody>
                  <a:tcPr marL="105814" marR="105814" marT="52907" marB="52907"/>
                </a:tc>
                <a:tc>
                  <a:txBody>
                    <a:bodyPr/>
                    <a:lstStyle/>
                    <a:p>
                      <a:r>
                        <a:rPr lang="en-US" sz="2100"/>
                        <a:t>1225</a:t>
                      </a:r>
                    </a:p>
                  </a:txBody>
                  <a:tcPr marL="105814" marR="105814" marT="52907" marB="52907"/>
                </a:tc>
                <a:extLst>
                  <a:ext uri="{0D108BD9-81ED-4DB2-BD59-A6C34878D82A}">
                    <a16:rowId xmlns:a16="http://schemas.microsoft.com/office/drawing/2014/main" val="2332912160"/>
                  </a:ext>
                </a:extLst>
              </a:tr>
            </a:tbl>
          </a:graphicData>
        </a:graphic>
      </p:graphicFrame>
      <p:pic>
        <p:nvPicPr>
          <p:cNvPr id="9" name="Audio 8">
            <a:hlinkClick r:id="" action="ppaction://media"/>
            <a:extLst>
              <a:ext uri="{FF2B5EF4-FFF2-40B4-BE49-F238E27FC236}">
                <a16:creationId xmlns:a16="http://schemas.microsoft.com/office/drawing/2014/main" id="{7B65D934-B665-0FB9-BB50-344102B9E2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4492224"/>
      </p:ext>
    </p:extLst>
  </p:cSld>
  <p:clrMapOvr>
    <a:masterClrMapping/>
  </p:clrMapOvr>
  <mc:AlternateContent xmlns:mc="http://schemas.openxmlformats.org/markup-compatibility/2006">
    <mc:Choice xmlns:p14="http://schemas.microsoft.com/office/powerpoint/2010/main" Requires="p14">
      <p:transition spd="slow" p14:dur="2000" advTm="58911"/>
    </mc:Choice>
    <mc:Fallback>
      <p:transition spd="slow" advTm="5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8316EA-71A0-34E4-609C-59D06862C76F}"/>
              </a:ext>
            </a:extLst>
          </p:cNvPr>
          <p:cNvSpPr>
            <a:spLocks noGrp="1"/>
          </p:cNvSpPr>
          <p:nvPr>
            <p:ph type="title"/>
          </p:nvPr>
        </p:nvSpPr>
        <p:spPr>
          <a:xfrm>
            <a:off x="1066800" y="642594"/>
            <a:ext cx="10058400" cy="1371600"/>
          </a:xfrm>
        </p:spPr>
        <p:txBody>
          <a:bodyPr>
            <a:normAutofit/>
          </a:bodyPr>
          <a:lstStyle/>
          <a:p>
            <a:pPr algn="ctr"/>
            <a:r>
              <a:rPr lang="en-US"/>
              <a:t>White Wine Model</a:t>
            </a:r>
          </a:p>
        </p:txBody>
      </p:sp>
      <p:pic>
        <p:nvPicPr>
          <p:cNvPr id="6" name="Content Placeholder 5" descr="A graph of different colored bars&#10;&#10;Description automatically generated with medium confidence">
            <a:extLst>
              <a:ext uri="{FF2B5EF4-FFF2-40B4-BE49-F238E27FC236}">
                <a16:creationId xmlns:a16="http://schemas.microsoft.com/office/drawing/2014/main" id="{71BCA57A-9BDE-E928-69D5-AC95D4E5453D}"/>
              </a:ext>
            </a:extLst>
          </p:cNvPr>
          <p:cNvPicPr>
            <a:picLocks noGrp="1" noChangeAspect="1"/>
          </p:cNvPicPr>
          <p:nvPr>
            <p:ph idx="1"/>
          </p:nvPr>
        </p:nvPicPr>
        <p:blipFill>
          <a:blip r:embed="rId5"/>
          <a:stretch>
            <a:fillRect/>
          </a:stretch>
        </p:blipFill>
        <p:spPr>
          <a:xfrm>
            <a:off x="2689525" y="2014194"/>
            <a:ext cx="6812950" cy="4084338"/>
          </a:xfrm>
        </p:spPr>
      </p:pic>
      <p:pic>
        <p:nvPicPr>
          <p:cNvPr id="21" name="Audio 20">
            <a:hlinkClick r:id="" action="ppaction://media"/>
            <a:extLst>
              <a:ext uri="{FF2B5EF4-FFF2-40B4-BE49-F238E27FC236}">
                <a16:creationId xmlns:a16="http://schemas.microsoft.com/office/drawing/2014/main" id="{31E781BF-F146-B80E-071D-286A1E9CA9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316186"/>
      </p:ext>
    </p:extLst>
  </p:cSld>
  <p:clrMapOvr>
    <a:masterClrMapping/>
  </p:clrMapOvr>
  <mc:AlternateContent xmlns:mc="http://schemas.openxmlformats.org/markup-compatibility/2006">
    <mc:Choice xmlns:p14="http://schemas.microsoft.com/office/powerpoint/2010/main" Requires="p14">
      <p:transition spd="slow" p14:dur="2000" advTm="12693"/>
    </mc:Choice>
    <mc:Fallback>
      <p:transition spd="slow" advTm="12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F3B215-496E-4790-A364-7C1C46DEC771}">
  <ds:schemaRefs>
    <ds:schemaRef ds:uri="http://purl.org/dc/elements/1.1/"/>
    <ds:schemaRef ds:uri="http://purl.org/dc/terms/"/>
    <ds:schemaRef ds:uri="http://schemas.microsoft.com/office/2006/documentManagement/types"/>
    <ds:schemaRef ds:uri="http://schemas.openxmlformats.org/package/2006/metadata/core-properties"/>
    <ds:schemaRef ds:uri="16c05727-aa75-4e4a-9b5f-8a80a1165891"/>
    <ds:schemaRef ds:uri="http://www.w3.org/XML/1998/namespace"/>
    <ds:schemaRef ds:uri="http://schemas.microsoft.com/office/2006/metadata/properties"/>
    <ds:schemaRef ds:uri="71af3243-3dd4-4a8d-8c0d-dd76da1f02a5"/>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Monochromatic horizon</Template>
  <TotalTime>273</TotalTime>
  <Words>1261</Words>
  <Application>Microsoft Office PowerPoint</Application>
  <PresentationFormat>Widescreen</PresentationFormat>
  <Paragraphs>178</Paragraphs>
  <Slides>14</Slides>
  <Notes>13</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Garamond</vt:lpstr>
      <vt:lpstr>Sagona Book</vt:lpstr>
      <vt:lpstr>Sagona ExtraLight</vt:lpstr>
      <vt:lpstr>ui-sans-serif</vt:lpstr>
      <vt:lpstr>SavonVTI</vt:lpstr>
      <vt:lpstr>Predicting Wine Quality</vt:lpstr>
      <vt:lpstr>Goals</vt:lpstr>
      <vt:lpstr>Background</vt:lpstr>
      <vt:lpstr>Data</vt:lpstr>
      <vt:lpstr>PowerPoint Presentation</vt:lpstr>
      <vt:lpstr>White Wine Trends</vt:lpstr>
      <vt:lpstr>RED Wine Trends</vt:lpstr>
      <vt:lpstr>White Wine Model</vt:lpstr>
      <vt:lpstr>White Wine Model</vt:lpstr>
      <vt:lpstr>Red Wine Model</vt:lpstr>
      <vt:lpstr>Red Wine Model</vt:lpstr>
      <vt:lpstr>Predicted vs Actual</vt:lpstr>
      <vt:lpstr>Conclusions</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Wine Quality</dc:title>
  <dc:creator>Morgan Johnson</dc:creator>
  <cp:lastModifiedBy>Morgan Johnson</cp:lastModifiedBy>
  <cp:revision>2</cp:revision>
  <dcterms:created xsi:type="dcterms:W3CDTF">2024-03-26T00:49:05Z</dcterms:created>
  <dcterms:modified xsi:type="dcterms:W3CDTF">2024-03-26T15:53:27Z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